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60" r:id="rId3"/>
    <p:sldId id="289" r:id="rId4"/>
    <p:sldId id="259" r:id="rId5"/>
    <p:sldId id="290" r:id="rId6"/>
    <p:sldId id="291" r:id="rId7"/>
    <p:sldId id="292" r:id="rId8"/>
    <p:sldId id="293" r:id="rId9"/>
    <p:sldId id="262" r:id="rId10"/>
    <p:sldId id="294" r:id="rId11"/>
    <p:sldId id="269" r:id="rId12"/>
    <p:sldId id="296" r:id="rId13"/>
    <p:sldId id="257" r:id="rId14"/>
    <p:sldId id="258" r:id="rId15"/>
    <p:sldId id="288" r:id="rId16"/>
    <p:sldId id="287" r:id="rId17"/>
    <p:sldId id="286" r:id="rId18"/>
    <p:sldId id="281" r:id="rId19"/>
    <p:sldId id="283" r:id="rId20"/>
    <p:sldId id="261" r:id="rId21"/>
    <p:sldId id="272" r:id="rId22"/>
    <p:sldId id="273" r:id="rId23"/>
    <p:sldId id="263" r:id="rId24"/>
    <p:sldId id="264" r:id="rId25"/>
    <p:sldId id="265" r:id="rId26"/>
    <p:sldId id="266" r:id="rId27"/>
    <p:sldId id="268" r:id="rId28"/>
    <p:sldId id="297" r:id="rId29"/>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2BA6EC-E526-4A26-8A01-5B3D7F5FCC2B}" v="13" dt="2023-11-09T22:53:58.6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5" d="100"/>
          <a:sy n="65" d="100"/>
        </p:scale>
        <p:origin x="1358"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 C Smith" userId="787a8b372afb0d2b" providerId="LiveId" clId="{B42BA6EC-E526-4A26-8A01-5B3D7F5FCC2B}"/>
    <pc:docChg chg="custSel addSld delSld modSld sldOrd">
      <pc:chgData name="Joan C Smith" userId="787a8b372afb0d2b" providerId="LiveId" clId="{B42BA6EC-E526-4A26-8A01-5B3D7F5FCC2B}" dt="2023-11-09T23:41:18.652" v="952"/>
      <pc:docMkLst>
        <pc:docMk/>
      </pc:docMkLst>
      <pc:sldChg chg="ord">
        <pc:chgData name="Joan C Smith" userId="787a8b372afb0d2b" providerId="LiveId" clId="{B42BA6EC-E526-4A26-8A01-5B3D7F5FCC2B}" dt="2023-11-09T22:53:01.410" v="161"/>
        <pc:sldMkLst>
          <pc:docMk/>
          <pc:sldMk cId="3640731074" sldId="257"/>
        </pc:sldMkLst>
      </pc:sldChg>
      <pc:sldChg chg="ord">
        <pc:chgData name="Joan C Smith" userId="787a8b372afb0d2b" providerId="LiveId" clId="{B42BA6EC-E526-4A26-8A01-5B3D7F5FCC2B}" dt="2023-11-09T22:53:01.410" v="161"/>
        <pc:sldMkLst>
          <pc:docMk/>
          <pc:sldMk cId="4165293841" sldId="258"/>
        </pc:sldMkLst>
      </pc:sldChg>
      <pc:sldChg chg="modSp mod modTransition">
        <pc:chgData name="Joan C Smith" userId="787a8b372afb0d2b" providerId="LiveId" clId="{B42BA6EC-E526-4A26-8A01-5B3D7F5FCC2B}" dt="2023-11-09T23:31:05.573" v="889" actId="1076"/>
        <pc:sldMkLst>
          <pc:docMk/>
          <pc:sldMk cId="2383917700" sldId="259"/>
        </pc:sldMkLst>
        <pc:spChg chg="mod">
          <ac:chgData name="Joan C Smith" userId="787a8b372afb0d2b" providerId="LiveId" clId="{B42BA6EC-E526-4A26-8A01-5B3D7F5FCC2B}" dt="2023-11-09T23:31:05.573" v="889" actId="1076"/>
          <ac:spMkLst>
            <pc:docMk/>
            <pc:sldMk cId="2383917700" sldId="259"/>
            <ac:spMk id="3" creationId="{792E954A-B351-61C6-307F-00474F05EA31}"/>
          </ac:spMkLst>
        </pc:spChg>
      </pc:sldChg>
      <pc:sldChg chg="modSp mod">
        <pc:chgData name="Joan C Smith" userId="787a8b372afb0d2b" providerId="LiveId" clId="{B42BA6EC-E526-4A26-8A01-5B3D7F5FCC2B}" dt="2023-11-09T22:47:42.923" v="58" actId="27636"/>
        <pc:sldMkLst>
          <pc:docMk/>
          <pc:sldMk cId="2400905222" sldId="262"/>
        </pc:sldMkLst>
        <pc:spChg chg="mod">
          <ac:chgData name="Joan C Smith" userId="787a8b372afb0d2b" providerId="LiveId" clId="{B42BA6EC-E526-4A26-8A01-5B3D7F5FCC2B}" dt="2023-11-09T22:47:42.923" v="58" actId="27636"/>
          <ac:spMkLst>
            <pc:docMk/>
            <pc:sldMk cId="2400905222" sldId="262"/>
            <ac:spMk id="3" creationId="{1923EBC8-8F08-22CF-AFEA-39C86314DC4E}"/>
          </ac:spMkLst>
        </pc:spChg>
      </pc:sldChg>
      <pc:sldChg chg="ord">
        <pc:chgData name="Joan C Smith" userId="787a8b372afb0d2b" providerId="LiveId" clId="{B42BA6EC-E526-4A26-8A01-5B3D7F5FCC2B}" dt="2023-11-09T22:48:00.877" v="60"/>
        <pc:sldMkLst>
          <pc:docMk/>
          <pc:sldMk cId="147080385" sldId="263"/>
        </pc:sldMkLst>
      </pc:sldChg>
      <pc:sldChg chg="modSp mod ord">
        <pc:chgData name="Joan C Smith" userId="787a8b372afb0d2b" providerId="LiveId" clId="{B42BA6EC-E526-4A26-8A01-5B3D7F5FCC2B}" dt="2023-11-09T23:36:19.335" v="949" actId="113"/>
        <pc:sldMkLst>
          <pc:docMk/>
          <pc:sldMk cId="161650730" sldId="264"/>
        </pc:sldMkLst>
        <pc:spChg chg="mod">
          <ac:chgData name="Joan C Smith" userId="787a8b372afb0d2b" providerId="LiveId" clId="{B42BA6EC-E526-4A26-8A01-5B3D7F5FCC2B}" dt="2023-11-09T23:36:19.335" v="949" actId="113"/>
          <ac:spMkLst>
            <pc:docMk/>
            <pc:sldMk cId="161650730" sldId="264"/>
            <ac:spMk id="3" creationId="{D6FE0CF4-0BC9-1E87-2657-6BFCC58E7986}"/>
          </ac:spMkLst>
        </pc:spChg>
      </pc:sldChg>
      <pc:sldChg chg="ord">
        <pc:chgData name="Joan C Smith" userId="787a8b372afb0d2b" providerId="LiveId" clId="{B42BA6EC-E526-4A26-8A01-5B3D7F5FCC2B}" dt="2023-11-09T23:31:42.016" v="891"/>
        <pc:sldMkLst>
          <pc:docMk/>
          <pc:sldMk cId="104336523" sldId="265"/>
        </pc:sldMkLst>
      </pc:sldChg>
      <pc:sldChg chg="ord">
        <pc:chgData name="Joan C Smith" userId="787a8b372afb0d2b" providerId="LiveId" clId="{B42BA6EC-E526-4A26-8A01-5B3D7F5FCC2B}" dt="2023-11-09T23:30:23.709" v="884"/>
        <pc:sldMkLst>
          <pc:docMk/>
          <pc:sldMk cId="4218137671" sldId="266"/>
        </pc:sldMkLst>
      </pc:sldChg>
      <pc:sldChg chg="ord">
        <pc:chgData name="Joan C Smith" userId="787a8b372afb0d2b" providerId="LiveId" clId="{B42BA6EC-E526-4A26-8A01-5B3D7F5FCC2B}" dt="2023-11-09T23:30:35.554" v="886"/>
        <pc:sldMkLst>
          <pc:docMk/>
          <pc:sldMk cId="3586310891" sldId="268"/>
        </pc:sldMkLst>
      </pc:sldChg>
      <pc:sldChg chg="ord">
        <pc:chgData name="Joan C Smith" userId="787a8b372afb0d2b" providerId="LiveId" clId="{B42BA6EC-E526-4A26-8A01-5B3D7F5FCC2B}" dt="2023-11-09T23:30:43.416" v="888"/>
        <pc:sldMkLst>
          <pc:docMk/>
          <pc:sldMk cId="2022107264" sldId="269"/>
        </pc:sldMkLst>
      </pc:sldChg>
      <pc:sldChg chg="modSp mod">
        <pc:chgData name="Joan C Smith" userId="787a8b372afb0d2b" providerId="LiveId" clId="{B42BA6EC-E526-4A26-8A01-5B3D7F5FCC2B}" dt="2023-11-09T23:35:46.619" v="945" actId="6549"/>
        <pc:sldMkLst>
          <pc:docMk/>
          <pc:sldMk cId="3164709716" sldId="273"/>
        </pc:sldMkLst>
        <pc:spChg chg="mod">
          <ac:chgData name="Joan C Smith" userId="787a8b372afb0d2b" providerId="LiveId" clId="{B42BA6EC-E526-4A26-8A01-5B3D7F5FCC2B}" dt="2023-11-09T23:35:46.619" v="945" actId="6549"/>
          <ac:spMkLst>
            <pc:docMk/>
            <pc:sldMk cId="3164709716" sldId="273"/>
            <ac:spMk id="3" creationId="{E94FE56D-BE18-7C86-5EEC-B23C86B4D118}"/>
          </ac:spMkLst>
        </pc:spChg>
      </pc:sldChg>
      <pc:sldChg chg="modSp mod">
        <pc:chgData name="Joan C Smith" userId="787a8b372afb0d2b" providerId="LiveId" clId="{B42BA6EC-E526-4A26-8A01-5B3D7F5FCC2B}" dt="2023-11-09T22:42:58.304" v="21" actId="207"/>
        <pc:sldMkLst>
          <pc:docMk/>
          <pc:sldMk cId="3857371581" sldId="278"/>
        </pc:sldMkLst>
        <pc:spChg chg="mod">
          <ac:chgData name="Joan C Smith" userId="787a8b372afb0d2b" providerId="LiveId" clId="{B42BA6EC-E526-4A26-8A01-5B3D7F5FCC2B}" dt="2023-11-09T22:42:58.304" v="21" actId="207"/>
          <ac:spMkLst>
            <pc:docMk/>
            <pc:sldMk cId="3857371581" sldId="278"/>
            <ac:spMk id="2" creationId="{6D1EB35E-EE98-5FB7-58A3-D7956E7017C1}"/>
          </ac:spMkLst>
        </pc:spChg>
      </pc:sldChg>
      <pc:sldChg chg="ord">
        <pc:chgData name="Joan C Smith" userId="787a8b372afb0d2b" providerId="LiveId" clId="{B42BA6EC-E526-4A26-8A01-5B3D7F5FCC2B}" dt="2023-11-09T22:49:51.325" v="63"/>
        <pc:sldMkLst>
          <pc:docMk/>
          <pc:sldMk cId="3824533606" sldId="281"/>
        </pc:sldMkLst>
      </pc:sldChg>
      <pc:sldChg chg="ord">
        <pc:chgData name="Joan C Smith" userId="787a8b372afb0d2b" providerId="LiveId" clId="{B42BA6EC-E526-4A26-8A01-5B3D7F5FCC2B}" dt="2023-11-09T22:51:19.942" v="87"/>
        <pc:sldMkLst>
          <pc:docMk/>
          <pc:sldMk cId="1198990443" sldId="283"/>
        </pc:sldMkLst>
      </pc:sldChg>
      <pc:sldChg chg="ord">
        <pc:chgData name="Joan C Smith" userId="787a8b372afb0d2b" providerId="LiveId" clId="{B42BA6EC-E526-4A26-8A01-5B3D7F5FCC2B}" dt="2023-11-09T22:49:51.325" v="63"/>
        <pc:sldMkLst>
          <pc:docMk/>
          <pc:sldMk cId="205080996" sldId="286"/>
        </pc:sldMkLst>
      </pc:sldChg>
      <pc:sldChg chg="ord">
        <pc:chgData name="Joan C Smith" userId="787a8b372afb0d2b" providerId="LiveId" clId="{B42BA6EC-E526-4A26-8A01-5B3D7F5FCC2B}" dt="2023-11-09T22:49:51.325" v="63"/>
        <pc:sldMkLst>
          <pc:docMk/>
          <pc:sldMk cId="218644727" sldId="287"/>
        </pc:sldMkLst>
      </pc:sldChg>
      <pc:sldChg chg="ord">
        <pc:chgData name="Joan C Smith" userId="787a8b372afb0d2b" providerId="LiveId" clId="{B42BA6EC-E526-4A26-8A01-5B3D7F5FCC2B}" dt="2023-11-09T22:49:51.325" v="63"/>
        <pc:sldMkLst>
          <pc:docMk/>
          <pc:sldMk cId="884195588" sldId="288"/>
        </pc:sldMkLst>
      </pc:sldChg>
      <pc:sldChg chg="modSp mod">
        <pc:chgData name="Joan C Smith" userId="787a8b372afb0d2b" providerId="LiveId" clId="{B42BA6EC-E526-4A26-8A01-5B3D7F5FCC2B}" dt="2023-11-09T22:55:49.303" v="256" actId="14100"/>
        <pc:sldMkLst>
          <pc:docMk/>
          <pc:sldMk cId="1108716173" sldId="290"/>
        </pc:sldMkLst>
        <pc:spChg chg="mod">
          <ac:chgData name="Joan C Smith" userId="787a8b372afb0d2b" providerId="LiveId" clId="{B42BA6EC-E526-4A26-8A01-5B3D7F5FCC2B}" dt="2023-11-09T22:50:51.287" v="85" actId="14100"/>
          <ac:spMkLst>
            <pc:docMk/>
            <pc:sldMk cId="1108716173" sldId="290"/>
            <ac:spMk id="2" creationId="{10F46AAC-5C04-5CCF-3FBF-BD4838AEB321}"/>
          </ac:spMkLst>
        </pc:spChg>
        <pc:spChg chg="mod">
          <ac:chgData name="Joan C Smith" userId="787a8b372afb0d2b" providerId="LiveId" clId="{B42BA6EC-E526-4A26-8A01-5B3D7F5FCC2B}" dt="2023-11-09T22:55:49.303" v="256" actId="14100"/>
          <ac:spMkLst>
            <pc:docMk/>
            <pc:sldMk cId="1108716173" sldId="290"/>
            <ac:spMk id="3" creationId="{35B1DB0B-D5B0-CA4A-F8D7-7584AF15E295}"/>
          </ac:spMkLst>
        </pc:spChg>
      </pc:sldChg>
      <pc:sldChg chg="modSp mod ord">
        <pc:chgData name="Joan C Smith" userId="787a8b372afb0d2b" providerId="LiveId" clId="{B42BA6EC-E526-4A26-8A01-5B3D7F5FCC2B}" dt="2023-11-09T23:26:28.415" v="830" actId="207"/>
        <pc:sldMkLst>
          <pc:docMk/>
          <pc:sldMk cId="1722913893" sldId="292"/>
        </pc:sldMkLst>
        <pc:spChg chg="mod">
          <ac:chgData name="Joan C Smith" userId="787a8b372afb0d2b" providerId="LiveId" clId="{B42BA6EC-E526-4A26-8A01-5B3D7F5FCC2B}" dt="2023-11-09T23:26:28.415" v="830" actId="207"/>
          <ac:spMkLst>
            <pc:docMk/>
            <pc:sldMk cId="1722913893" sldId="292"/>
            <ac:spMk id="2" creationId="{AA82779E-C661-641F-4665-AD7F2BB66596}"/>
          </ac:spMkLst>
        </pc:spChg>
      </pc:sldChg>
      <pc:sldChg chg="modSp new mod">
        <pc:chgData name="Joan C Smith" userId="787a8b372afb0d2b" providerId="LiveId" clId="{B42BA6EC-E526-4A26-8A01-5B3D7F5FCC2B}" dt="2023-11-09T23:28:23.154" v="835" actId="27636"/>
        <pc:sldMkLst>
          <pc:docMk/>
          <pc:sldMk cId="3707817124" sldId="293"/>
        </pc:sldMkLst>
        <pc:spChg chg="mod">
          <ac:chgData name="Joan C Smith" userId="787a8b372afb0d2b" providerId="LiveId" clId="{B42BA6EC-E526-4A26-8A01-5B3D7F5FCC2B}" dt="2023-11-09T23:27:54.230" v="831" actId="1076"/>
          <ac:spMkLst>
            <pc:docMk/>
            <pc:sldMk cId="3707817124" sldId="293"/>
            <ac:spMk id="2" creationId="{3319E861-E4CF-C46E-DAA2-B8BC0FD63CD0}"/>
          </ac:spMkLst>
        </pc:spChg>
        <pc:spChg chg="mod">
          <ac:chgData name="Joan C Smith" userId="787a8b372afb0d2b" providerId="LiveId" clId="{B42BA6EC-E526-4A26-8A01-5B3D7F5FCC2B}" dt="2023-11-09T23:28:23.154" v="835" actId="27636"/>
          <ac:spMkLst>
            <pc:docMk/>
            <pc:sldMk cId="3707817124" sldId="293"/>
            <ac:spMk id="3" creationId="{3C6D112D-BF81-D2A2-AE7C-8D678873CE20}"/>
          </ac:spMkLst>
        </pc:spChg>
      </pc:sldChg>
      <pc:sldChg chg="modSp new mod">
        <pc:chgData name="Joan C Smith" userId="787a8b372afb0d2b" providerId="LiveId" clId="{B42BA6EC-E526-4A26-8A01-5B3D7F5FCC2B}" dt="2023-11-09T23:29:56.341" v="882" actId="113"/>
        <pc:sldMkLst>
          <pc:docMk/>
          <pc:sldMk cId="3788015736" sldId="294"/>
        </pc:sldMkLst>
        <pc:spChg chg="mod">
          <ac:chgData name="Joan C Smith" userId="787a8b372afb0d2b" providerId="LiveId" clId="{B42BA6EC-E526-4A26-8A01-5B3D7F5FCC2B}" dt="2023-11-09T23:29:18.271" v="870" actId="27636"/>
          <ac:spMkLst>
            <pc:docMk/>
            <pc:sldMk cId="3788015736" sldId="294"/>
            <ac:spMk id="2" creationId="{AE53F046-B143-CFF8-F924-D25294ACDA8C}"/>
          </ac:spMkLst>
        </pc:spChg>
        <pc:spChg chg="mod">
          <ac:chgData name="Joan C Smith" userId="787a8b372afb0d2b" providerId="LiveId" clId="{B42BA6EC-E526-4A26-8A01-5B3D7F5FCC2B}" dt="2023-11-09T23:29:56.341" v="882" actId="113"/>
          <ac:spMkLst>
            <pc:docMk/>
            <pc:sldMk cId="3788015736" sldId="294"/>
            <ac:spMk id="3" creationId="{6491E5BD-C7A5-3621-C411-FD4FD4BAB777}"/>
          </ac:spMkLst>
        </pc:spChg>
      </pc:sldChg>
      <pc:sldChg chg="addSp delSp modSp new del mod chgLayout">
        <pc:chgData name="Joan C Smith" userId="787a8b372afb0d2b" providerId="LiveId" clId="{B42BA6EC-E526-4A26-8A01-5B3D7F5FCC2B}" dt="2023-11-09T23:35:03.479" v="944" actId="2696"/>
        <pc:sldMkLst>
          <pc:docMk/>
          <pc:sldMk cId="3659670525" sldId="295"/>
        </pc:sldMkLst>
        <pc:spChg chg="del">
          <ac:chgData name="Joan C Smith" userId="787a8b372afb0d2b" providerId="LiveId" clId="{B42BA6EC-E526-4A26-8A01-5B3D7F5FCC2B}" dt="2023-11-09T23:33:56.717" v="893" actId="6264"/>
          <ac:spMkLst>
            <pc:docMk/>
            <pc:sldMk cId="3659670525" sldId="295"/>
            <ac:spMk id="2" creationId="{B881EE6F-77D8-27F6-E24F-3B017EEECA6D}"/>
          </ac:spMkLst>
        </pc:spChg>
        <pc:spChg chg="del">
          <ac:chgData name="Joan C Smith" userId="787a8b372afb0d2b" providerId="LiveId" clId="{B42BA6EC-E526-4A26-8A01-5B3D7F5FCC2B}" dt="2023-11-09T23:33:56.717" v="893" actId="6264"/>
          <ac:spMkLst>
            <pc:docMk/>
            <pc:sldMk cId="3659670525" sldId="295"/>
            <ac:spMk id="3" creationId="{A8E74F23-3D4F-92DE-CCE9-59CA286807A1}"/>
          </ac:spMkLst>
        </pc:spChg>
        <pc:spChg chg="add mod ord">
          <ac:chgData name="Joan C Smith" userId="787a8b372afb0d2b" providerId="LiveId" clId="{B42BA6EC-E526-4A26-8A01-5B3D7F5FCC2B}" dt="2023-11-09T23:33:56.717" v="893" actId="6264"/>
          <ac:spMkLst>
            <pc:docMk/>
            <pc:sldMk cId="3659670525" sldId="295"/>
            <ac:spMk id="4" creationId="{DE1C3DC0-49BF-5F75-A92C-74B8608254F6}"/>
          </ac:spMkLst>
        </pc:spChg>
        <pc:spChg chg="add mod ord">
          <ac:chgData name="Joan C Smith" userId="787a8b372afb0d2b" providerId="LiveId" clId="{B42BA6EC-E526-4A26-8A01-5B3D7F5FCC2B}" dt="2023-11-09T23:33:56.717" v="893" actId="6264"/>
          <ac:spMkLst>
            <pc:docMk/>
            <pc:sldMk cId="3659670525" sldId="295"/>
            <ac:spMk id="5" creationId="{20CC874D-9A70-3472-FBA0-054B2993BB77}"/>
          </ac:spMkLst>
        </pc:spChg>
      </pc:sldChg>
      <pc:sldChg chg="modSp new mod">
        <pc:chgData name="Joan C Smith" userId="787a8b372afb0d2b" providerId="LiveId" clId="{B42BA6EC-E526-4A26-8A01-5B3D7F5FCC2B}" dt="2023-11-09T23:34:58.265" v="943" actId="2711"/>
        <pc:sldMkLst>
          <pc:docMk/>
          <pc:sldMk cId="215882440" sldId="296"/>
        </pc:sldMkLst>
        <pc:spChg chg="mod">
          <ac:chgData name="Joan C Smith" userId="787a8b372afb0d2b" providerId="LiveId" clId="{B42BA6EC-E526-4A26-8A01-5B3D7F5FCC2B}" dt="2023-11-09T23:34:58.265" v="943" actId="2711"/>
          <ac:spMkLst>
            <pc:docMk/>
            <pc:sldMk cId="215882440" sldId="296"/>
            <ac:spMk id="2" creationId="{611F0C6D-EB74-0B3F-03B9-69F7E3ADA13B}"/>
          </ac:spMkLst>
        </pc:spChg>
      </pc:sldChg>
      <pc:sldChg chg="add ord">
        <pc:chgData name="Joan C Smith" userId="787a8b372afb0d2b" providerId="LiveId" clId="{B42BA6EC-E526-4A26-8A01-5B3D7F5FCC2B}" dt="2023-11-09T23:41:18.652" v="952"/>
        <pc:sldMkLst>
          <pc:docMk/>
          <pc:sldMk cId="2566287209" sldId="29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7781A-CDFE-C3A5-0588-4544DCF4E8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5C449C-C1D9-F028-4539-F5B33420A0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1F9FD9-2009-FFC9-AE69-E390923E27E5}"/>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5" name="Footer Placeholder 4">
            <a:extLst>
              <a:ext uri="{FF2B5EF4-FFF2-40B4-BE49-F238E27FC236}">
                <a16:creationId xmlns:a16="http://schemas.microsoft.com/office/drawing/2014/main" id="{20208344-837C-6DC9-9E5D-DF2D42D94D8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CA14A22-AC88-2BC5-0508-9605DD03F15E}"/>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3478487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E1422-2D36-2430-5C66-FC1E455422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F9F565A-2CE3-D204-5B35-1E310EE78E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8172B3-73C6-9239-1DD8-73C17D2B97CC}"/>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5" name="Footer Placeholder 4">
            <a:extLst>
              <a:ext uri="{FF2B5EF4-FFF2-40B4-BE49-F238E27FC236}">
                <a16:creationId xmlns:a16="http://schemas.microsoft.com/office/drawing/2014/main" id="{A7D04117-D5F7-7264-6B2B-62C07E0982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58E1D3-F806-C7F9-13C3-97D08F414F99}"/>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1928072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5AA6D1-B209-2D3D-3159-A5C7B3F6A0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31F661-35AF-FE27-5F7F-B85004640E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EFFDAF-B79E-FE19-C3A3-0C5087703253}"/>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5" name="Footer Placeholder 4">
            <a:extLst>
              <a:ext uri="{FF2B5EF4-FFF2-40B4-BE49-F238E27FC236}">
                <a16:creationId xmlns:a16="http://schemas.microsoft.com/office/drawing/2014/main" id="{7D0DF2A6-B2BE-3A09-7584-B23C71B146F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E29E821-57C6-243E-D419-9E731FF0B74D}"/>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2147622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D3DF8-E0E6-5E9A-A01F-073689B1C1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11FABF-5C82-4E22-BA08-4E373F929C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E8591C-9E25-D551-B07C-9DFEB2C50A55}"/>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5" name="Footer Placeholder 4">
            <a:extLst>
              <a:ext uri="{FF2B5EF4-FFF2-40B4-BE49-F238E27FC236}">
                <a16:creationId xmlns:a16="http://schemas.microsoft.com/office/drawing/2014/main" id="{A7BCFC3B-4B25-42A9-AD92-CC0E52EDE6D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73F6F02-4EF5-CAD6-9130-258ADE8D73E2}"/>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772695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6DCE0-0C0C-2931-AE06-A3A3BA4C8C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ECC809-E671-AFF8-1E9F-823903AE1C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B1439F-72F3-C206-132E-B18186831B10}"/>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5" name="Footer Placeholder 4">
            <a:extLst>
              <a:ext uri="{FF2B5EF4-FFF2-40B4-BE49-F238E27FC236}">
                <a16:creationId xmlns:a16="http://schemas.microsoft.com/office/drawing/2014/main" id="{CB23E790-A89B-18A6-40D5-08C1810FD0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073DB67-4B00-6B8E-2F1F-6EA5EFE2EF43}"/>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3954924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CC0F1-725D-107F-A073-D240A2CBDC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076999-E916-AB88-979B-EC045FA2949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77EFD0D-D34D-AD8B-D91F-A6BCFAAE9B4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F018C4-AED0-0DA6-6F7D-CE1F6962C0F4}"/>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6" name="Footer Placeholder 5">
            <a:extLst>
              <a:ext uri="{FF2B5EF4-FFF2-40B4-BE49-F238E27FC236}">
                <a16:creationId xmlns:a16="http://schemas.microsoft.com/office/drawing/2014/main" id="{669AF765-2421-637B-BFD7-5C4C7DF1FE2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62036D6-E54A-F244-EEDC-2C559CDD84CB}"/>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1575438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B80D8-9AA6-7FF4-AC33-B9E4C50F97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10EF88-A95E-AF20-A7C8-E76F261543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7649C5-803C-1041-AEF8-18CE79A0DB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B68CC-F2D3-2D18-4077-BAE2A6231A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6BEA4D-3663-867A-5566-EEC668DB2B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B430FC-4FCD-6FB7-7B90-E94786CB7394}"/>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8" name="Footer Placeholder 7">
            <a:extLst>
              <a:ext uri="{FF2B5EF4-FFF2-40B4-BE49-F238E27FC236}">
                <a16:creationId xmlns:a16="http://schemas.microsoft.com/office/drawing/2014/main" id="{EB9D1B07-1B42-D97C-CD76-660D7CDC3DF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A994846-4BF2-B9D9-CAF8-5400D0BDE66C}"/>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207500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465E-E0B2-44C1-ECA6-511A6D7757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F0AEB9-06FB-630F-8E0C-4D285B159C15}"/>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4" name="Footer Placeholder 3">
            <a:extLst>
              <a:ext uri="{FF2B5EF4-FFF2-40B4-BE49-F238E27FC236}">
                <a16:creationId xmlns:a16="http://schemas.microsoft.com/office/drawing/2014/main" id="{6A37637E-EAD2-91CE-99F6-61A349AAEA0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6BCE9CC8-63AD-65B9-5BFB-06D3B1CB1B2B}"/>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3723158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112809-9017-CC0A-F044-E59530393273}"/>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3" name="Footer Placeholder 2">
            <a:extLst>
              <a:ext uri="{FF2B5EF4-FFF2-40B4-BE49-F238E27FC236}">
                <a16:creationId xmlns:a16="http://schemas.microsoft.com/office/drawing/2014/main" id="{6FA87F35-C361-5DCE-D4DF-88DA0284414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05D70D9-5621-11EA-CD8A-8A20082FF6E4}"/>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301779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297A7-7778-206B-C3E8-821930DA11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858BDD-56C2-36F2-2BEF-D8D5975E01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45B8BE-EE35-575A-0655-F0A6A66548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B83E8F-9C4D-F670-690B-081ADC4DAF83}"/>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6" name="Footer Placeholder 5">
            <a:extLst>
              <a:ext uri="{FF2B5EF4-FFF2-40B4-BE49-F238E27FC236}">
                <a16:creationId xmlns:a16="http://schemas.microsoft.com/office/drawing/2014/main" id="{8CAA070B-A70E-8EF8-35DB-30582814AEB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507E701-CFB4-1DD1-EE80-049657EFF7CF}"/>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1982322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0699D-FDC6-0188-1A4F-3F96B39A24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3539B8-04A3-DFAB-13F7-02309631F1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F4A09103-A2FB-34D9-3B5C-AC208D1CE8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ECD499-79FA-FA37-8CD9-C298583BBBCB}"/>
              </a:ext>
            </a:extLst>
          </p:cNvPr>
          <p:cNvSpPr>
            <a:spLocks noGrp="1"/>
          </p:cNvSpPr>
          <p:nvPr>
            <p:ph type="dt" sz="half" idx="10"/>
          </p:nvPr>
        </p:nvSpPr>
        <p:spPr/>
        <p:txBody>
          <a:bodyPr/>
          <a:lstStyle/>
          <a:p>
            <a:fld id="{3D1F728E-55DA-4B45-98F8-9D388C2CBB32}" type="datetimeFigureOut">
              <a:rPr lang="en-US" smtClean="0"/>
              <a:t>11/9/2023</a:t>
            </a:fld>
            <a:endParaRPr lang="en-US" dirty="0"/>
          </a:p>
        </p:txBody>
      </p:sp>
      <p:sp>
        <p:nvSpPr>
          <p:cNvPr id="6" name="Footer Placeholder 5">
            <a:extLst>
              <a:ext uri="{FF2B5EF4-FFF2-40B4-BE49-F238E27FC236}">
                <a16:creationId xmlns:a16="http://schemas.microsoft.com/office/drawing/2014/main" id="{F3EF4477-65C6-72A8-2575-9D040CE5CA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CDED9D0-D335-8279-8324-5AE662D77774}"/>
              </a:ext>
            </a:extLst>
          </p:cNvPr>
          <p:cNvSpPr>
            <a:spLocks noGrp="1"/>
          </p:cNvSpPr>
          <p:nvPr>
            <p:ph type="sldNum" sz="quarter" idx="12"/>
          </p:nvPr>
        </p:nvSpPr>
        <p:spPr/>
        <p:txBody>
          <a:bodyPr/>
          <a:lstStyle/>
          <a:p>
            <a:fld id="{F2A37DB6-2275-4CCE-86E0-076B986217CC}" type="slidenum">
              <a:rPr lang="en-US" smtClean="0"/>
              <a:t>‹#›</a:t>
            </a:fld>
            <a:endParaRPr lang="en-US" dirty="0"/>
          </a:p>
        </p:txBody>
      </p:sp>
    </p:spTree>
    <p:extLst>
      <p:ext uri="{BB962C8B-B14F-4D97-AF65-F5344CB8AC3E}">
        <p14:creationId xmlns:p14="http://schemas.microsoft.com/office/powerpoint/2010/main" val="337983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A04F3D-6474-0412-A73D-C59460C3A3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C9D8B2-194A-EAEC-E9F2-00BF524079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91E0BE-A6D0-F4E6-B713-24668FCC38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F728E-55DA-4B45-98F8-9D388C2CBB32}" type="datetimeFigureOut">
              <a:rPr lang="en-US" smtClean="0"/>
              <a:t>11/9/2023</a:t>
            </a:fld>
            <a:endParaRPr lang="en-US" dirty="0"/>
          </a:p>
        </p:txBody>
      </p:sp>
      <p:sp>
        <p:nvSpPr>
          <p:cNvPr id="5" name="Footer Placeholder 4">
            <a:extLst>
              <a:ext uri="{FF2B5EF4-FFF2-40B4-BE49-F238E27FC236}">
                <a16:creationId xmlns:a16="http://schemas.microsoft.com/office/drawing/2014/main" id="{92994CDC-56E4-CDBF-5D74-24E32BB61D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580ED96-BD8F-70D0-1FF1-5EE6E891ED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37DB6-2275-4CCE-86E0-076B986217CC}" type="slidenum">
              <a:rPr lang="en-US" smtClean="0"/>
              <a:t>‹#›</a:t>
            </a:fld>
            <a:endParaRPr lang="en-US" dirty="0"/>
          </a:p>
        </p:txBody>
      </p:sp>
    </p:spTree>
    <p:extLst>
      <p:ext uri="{BB962C8B-B14F-4D97-AF65-F5344CB8AC3E}">
        <p14:creationId xmlns:p14="http://schemas.microsoft.com/office/powerpoint/2010/main" val="3744177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RRSS@GRANGE.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seniorsurgeryguides.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rss@grange.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rrss@grange.org"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EB35E-EE98-5FB7-58A3-D7956E7017C1}"/>
              </a:ext>
            </a:extLst>
          </p:cNvPr>
          <p:cNvSpPr>
            <a:spLocks noGrp="1"/>
          </p:cNvSpPr>
          <p:nvPr>
            <p:ph type="ctrTitle"/>
          </p:nvPr>
        </p:nvSpPr>
        <p:spPr>
          <a:xfrm>
            <a:off x="685800" y="563331"/>
            <a:ext cx="9816791" cy="4638907"/>
          </a:xfrm>
        </p:spPr>
        <p:txBody>
          <a:bodyPr>
            <a:normAutofit fontScale="90000"/>
          </a:bodyPr>
          <a:lstStyle/>
          <a:p>
            <a:r>
              <a:rPr lang="en-US" sz="5400" b="1" dirty="0">
                <a:latin typeface="+mn-lt"/>
              </a:rPr>
              <a:t>Reaching Rural Surgical Seniors (RRSS)</a:t>
            </a:r>
            <a:br>
              <a:rPr lang="en-US" sz="5400" b="1" dirty="0">
                <a:latin typeface="+mn-lt"/>
              </a:rPr>
            </a:br>
            <a:r>
              <a:rPr lang="en-US" sz="5400" b="1" dirty="0">
                <a:latin typeface="+mn-lt"/>
              </a:rPr>
              <a:t>Campaign Kick-Off </a:t>
            </a:r>
            <a:r>
              <a:rPr lang="en-US" sz="5400" b="1" dirty="0">
                <a:solidFill>
                  <a:srgbClr val="FF0000"/>
                </a:solidFill>
                <a:latin typeface="+mn-lt"/>
              </a:rPr>
              <a:t>w/JUNIORS</a:t>
            </a:r>
            <a:br>
              <a:rPr lang="en-US" sz="5400" b="1" dirty="0">
                <a:latin typeface="+mn-lt"/>
              </a:rPr>
            </a:br>
            <a:r>
              <a:rPr lang="en-US" sz="5400" b="1" dirty="0">
                <a:latin typeface="+mn-lt"/>
              </a:rPr>
              <a:t>2023 National Grange Convention</a:t>
            </a:r>
            <a:br>
              <a:rPr lang="en-US" sz="5400" dirty="0"/>
            </a:br>
            <a:br>
              <a:rPr lang="en-US" sz="5400" dirty="0"/>
            </a:br>
            <a:r>
              <a:rPr lang="en-US" sz="3200" dirty="0"/>
              <a:t>THIS PROGRAM WAS FUNDED THROUGH A </a:t>
            </a:r>
            <a:br>
              <a:rPr lang="en-US" sz="3200" dirty="0"/>
            </a:br>
            <a:r>
              <a:rPr lang="en-US" sz="3200" dirty="0"/>
              <a:t>PATIENT-CENTERED OUTCOMES RESEARCH INSTITUTE (PCORI) – </a:t>
            </a:r>
            <a:br>
              <a:rPr lang="en-US" sz="3200" dirty="0"/>
            </a:br>
            <a:r>
              <a:rPr lang="en-US" sz="3200" dirty="0"/>
              <a:t> </a:t>
            </a:r>
            <a:r>
              <a:rPr lang="en-US" sz="2900" dirty="0"/>
              <a:t>EUGENE WASHINGTON – PCORI ENGAGEMENT AWARD (EADI #30051) </a:t>
            </a:r>
            <a:r>
              <a:rPr lang="en-US" sz="1600" b="0" i="0" dirty="0">
                <a:solidFill>
                  <a:srgbClr val="FFFFFF"/>
                </a:solidFill>
                <a:effectLst/>
                <a:latin typeface="Roboto Slab" pitchFamily="2" charset="0"/>
              </a:rPr>
              <a:t>ward (EADI #30051)</a:t>
            </a:r>
            <a:r>
              <a:rPr lang="en-US" sz="800" b="0" i="0" dirty="0">
                <a:solidFill>
                  <a:srgbClr val="FFFFFF"/>
                </a:solidFill>
                <a:effectLst/>
                <a:latin typeface="Roboto Slab" pitchFamily="2" charset="0"/>
              </a:rPr>
              <a:t>This program was partially funded through a Patient-Centered Outcomes Research Institute (PCORI) Eugene Washington PCORI Engagement Award (EADI #30051). The statements in this website are solely the responsibility of the authors and do not necessarily represent the views of the Patient-Centered Outcomes Research Institute (PCORI), its Board of Governors or</a:t>
            </a:r>
            <a:r>
              <a:rPr lang="en-US" sz="1600" b="0" i="0" dirty="0">
                <a:solidFill>
                  <a:srgbClr val="FFFFFF"/>
                </a:solidFill>
                <a:effectLst/>
                <a:latin typeface="Roboto Slab" pitchFamily="2" charset="0"/>
              </a:rPr>
              <a:t>.</a:t>
            </a:r>
            <a:endParaRPr lang="en-US" sz="5400" dirty="0"/>
          </a:p>
        </p:txBody>
      </p:sp>
      <p:sp>
        <p:nvSpPr>
          <p:cNvPr id="3" name="Subtitle 2">
            <a:extLst>
              <a:ext uri="{FF2B5EF4-FFF2-40B4-BE49-F238E27FC236}">
                <a16:creationId xmlns:a16="http://schemas.microsoft.com/office/drawing/2014/main" id="{1BFC2180-0677-1697-C9D9-E70A22EA76B4}"/>
              </a:ext>
            </a:extLst>
          </p:cNvPr>
          <p:cNvSpPr>
            <a:spLocks noGrp="1"/>
          </p:cNvSpPr>
          <p:nvPr>
            <p:ph type="subTitle" idx="1"/>
          </p:nvPr>
        </p:nvSpPr>
        <p:spPr>
          <a:xfrm>
            <a:off x="1358591" y="5202238"/>
            <a:ext cx="9144000" cy="1655762"/>
          </a:xfrm>
        </p:spPr>
        <p:txBody>
          <a:bodyPr>
            <a:normAutofit lnSpcReduction="10000"/>
          </a:bodyPr>
          <a:lstStyle/>
          <a:p>
            <a:r>
              <a:rPr lang="en-US" sz="2200" dirty="0"/>
              <a:t>November 2023</a:t>
            </a:r>
          </a:p>
          <a:p>
            <a:r>
              <a:rPr lang="en-US" sz="2200" dirty="0"/>
              <a:t>NORTHEAST REGION, NIAGARA FALLS, NY</a:t>
            </a:r>
          </a:p>
          <a:p>
            <a:r>
              <a:rPr lang="en-US" sz="2200" dirty="0"/>
              <a:t>JOAN C. SMITH, RRSS PROGRAM MANGER</a:t>
            </a:r>
          </a:p>
          <a:p>
            <a:r>
              <a:rPr lang="en-US" sz="2200" b="1" dirty="0">
                <a:hlinkClick r:id="rId2"/>
              </a:rPr>
              <a:t>rrss@grange.org</a:t>
            </a:r>
            <a:r>
              <a:rPr lang="en-US" sz="2200" b="1" dirty="0"/>
              <a:t>        </a:t>
            </a:r>
            <a:r>
              <a:rPr lang="en-US" sz="2200" dirty="0"/>
              <a:t>571-662-7220</a:t>
            </a:r>
          </a:p>
          <a:p>
            <a:endParaRPr lang="en-US" dirty="0"/>
          </a:p>
          <a:p>
            <a:endParaRPr lang="en-US" dirty="0"/>
          </a:p>
        </p:txBody>
      </p:sp>
      <p:pic>
        <p:nvPicPr>
          <p:cNvPr id="5" name="Picture 4" descr="A logo of a company&#10;&#10;Description automatically generated">
            <a:extLst>
              <a:ext uri="{FF2B5EF4-FFF2-40B4-BE49-F238E27FC236}">
                <a16:creationId xmlns:a16="http://schemas.microsoft.com/office/drawing/2014/main" id="{54556923-75D7-CA49-0D79-28CB5E6D9C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24585" y="685994"/>
            <a:ext cx="1938454" cy="2196790"/>
          </a:xfrm>
          <a:prstGeom prst="rect">
            <a:avLst/>
          </a:prstGeom>
        </p:spPr>
      </p:pic>
    </p:spTree>
    <p:extLst>
      <p:ext uri="{BB962C8B-B14F-4D97-AF65-F5344CB8AC3E}">
        <p14:creationId xmlns:p14="http://schemas.microsoft.com/office/powerpoint/2010/main" val="3857371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3F046-B143-CFF8-F924-D25294ACDA8C}"/>
              </a:ext>
            </a:extLst>
          </p:cNvPr>
          <p:cNvSpPr>
            <a:spLocks noGrp="1"/>
          </p:cNvSpPr>
          <p:nvPr>
            <p:ph type="title"/>
          </p:nvPr>
        </p:nvSpPr>
        <p:spPr>
          <a:xfrm>
            <a:off x="838200" y="365126"/>
            <a:ext cx="10515600" cy="315912"/>
          </a:xfrm>
        </p:spPr>
        <p:txBody>
          <a:bodyPr>
            <a:normAutofit fontScale="90000"/>
          </a:bodyPr>
          <a:lstStyle/>
          <a:p>
            <a:endParaRPr lang="en-US" dirty="0">
              <a:latin typeface="+mn-lt"/>
            </a:endParaRPr>
          </a:p>
        </p:txBody>
      </p:sp>
      <p:sp>
        <p:nvSpPr>
          <p:cNvPr id="3" name="Content Placeholder 2">
            <a:extLst>
              <a:ext uri="{FF2B5EF4-FFF2-40B4-BE49-F238E27FC236}">
                <a16:creationId xmlns:a16="http://schemas.microsoft.com/office/drawing/2014/main" id="{6491E5BD-C7A5-3621-C411-FD4FD4BAB777}"/>
              </a:ext>
            </a:extLst>
          </p:cNvPr>
          <p:cNvSpPr>
            <a:spLocks noGrp="1"/>
          </p:cNvSpPr>
          <p:nvPr>
            <p:ph idx="1"/>
          </p:nvPr>
        </p:nvSpPr>
        <p:spPr/>
        <p:txBody>
          <a:bodyPr>
            <a:normAutofit/>
          </a:bodyPr>
          <a:lstStyle/>
          <a:p>
            <a:pPr marL="0" indent="0">
              <a:buNone/>
            </a:pPr>
            <a:r>
              <a:rPr lang="en-US" sz="8000" b="1" dirty="0">
                <a:solidFill>
                  <a:srgbClr val="FF0000"/>
                </a:solidFill>
                <a:latin typeface="+mn-lt"/>
              </a:rPr>
              <a:t>JUNIORS</a:t>
            </a:r>
            <a:r>
              <a:rPr lang="en-US" sz="8000" b="1" dirty="0">
                <a:latin typeface="+mn-lt"/>
              </a:rPr>
              <a:t> </a:t>
            </a:r>
            <a:r>
              <a:rPr lang="en-US" sz="8000" b="1" dirty="0">
                <a:solidFill>
                  <a:srgbClr val="FF0000"/>
                </a:solidFill>
                <a:latin typeface="+mn-lt"/>
              </a:rPr>
              <a:t>INTERACTIVE ACTIVITY </a:t>
            </a:r>
            <a:endParaRPr lang="en-US" sz="8000" b="1" dirty="0">
              <a:solidFill>
                <a:srgbClr val="FF0000"/>
              </a:solidFill>
            </a:endParaRPr>
          </a:p>
        </p:txBody>
      </p:sp>
    </p:spTree>
    <p:extLst>
      <p:ext uri="{BB962C8B-B14F-4D97-AF65-F5344CB8AC3E}">
        <p14:creationId xmlns:p14="http://schemas.microsoft.com/office/powerpoint/2010/main" val="3788015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A8B6D-522C-B7CF-A821-06B3C2BB28EB}"/>
              </a:ext>
            </a:extLst>
          </p:cNvPr>
          <p:cNvSpPr>
            <a:spLocks noGrp="1"/>
          </p:cNvSpPr>
          <p:nvPr>
            <p:ph type="title"/>
          </p:nvPr>
        </p:nvSpPr>
        <p:spPr/>
        <p:txBody>
          <a:bodyPr/>
          <a:lstStyle/>
          <a:p>
            <a:r>
              <a:rPr lang="en-US" b="1" dirty="0">
                <a:latin typeface="+mn-lt"/>
              </a:rPr>
              <a:t>REACHING RURAL SURGICAL SENIORS - RRSS</a:t>
            </a:r>
          </a:p>
        </p:txBody>
      </p:sp>
      <p:sp>
        <p:nvSpPr>
          <p:cNvPr id="3" name="Content Placeholder 2">
            <a:extLst>
              <a:ext uri="{FF2B5EF4-FFF2-40B4-BE49-F238E27FC236}">
                <a16:creationId xmlns:a16="http://schemas.microsoft.com/office/drawing/2014/main" id="{B0B1BAE6-A046-57AF-28F7-4D968FC0F4E9}"/>
              </a:ext>
            </a:extLst>
          </p:cNvPr>
          <p:cNvSpPr>
            <a:spLocks noGrp="1"/>
          </p:cNvSpPr>
          <p:nvPr>
            <p:ph idx="1"/>
          </p:nvPr>
        </p:nvSpPr>
        <p:spPr>
          <a:xfrm>
            <a:off x="838200" y="1825625"/>
            <a:ext cx="10886440" cy="4351338"/>
          </a:xfrm>
        </p:spPr>
        <p:txBody>
          <a:bodyPr>
            <a:normAutofit lnSpcReduction="10000"/>
          </a:bodyPr>
          <a:lstStyle/>
          <a:p>
            <a:endParaRPr lang="en-US" dirty="0"/>
          </a:p>
          <a:p>
            <a:pPr marL="2743200" lvl="6" indent="0">
              <a:buNone/>
            </a:pPr>
            <a:r>
              <a:rPr lang="en-US" sz="4000" dirty="0">
                <a:hlinkClick r:id="rId2"/>
              </a:rPr>
              <a:t>www.seniorsurgeryguides.com</a:t>
            </a:r>
            <a:r>
              <a:rPr lang="en-US" sz="4000" dirty="0"/>
              <a:t> </a:t>
            </a:r>
          </a:p>
          <a:p>
            <a:pPr marL="0" indent="0">
              <a:buNone/>
            </a:pPr>
            <a:r>
              <a:rPr lang="en-US" u="sng" dirty="0">
                <a:hlinkClick r:id="rId2"/>
              </a:rPr>
              <a:t> </a:t>
            </a:r>
            <a:endParaRPr lang="en-US" dirty="0"/>
          </a:p>
          <a:p>
            <a:pPr lvl="1"/>
            <a:r>
              <a:rPr lang="en-US" sz="6600" dirty="0"/>
              <a:t>QUESTIONS AND ANSWERS</a:t>
            </a:r>
          </a:p>
          <a:p>
            <a:pPr marL="457200" lvl="1" indent="0">
              <a:buNone/>
            </a:pPr>
            <a:r>
              <a:rPr lang="en-US" sz="6600" dirty="0"/>
              <a:t>      </a:t>
            </a:r>
          </a:p>
          <a:p>
            <a:pPr marL="457200" lvl="1" indent="0">
              <a:buNone/>
            </a:pPr>
            <a:r>
              <a:rPr lang="en-US" sz="6600" dirty="0"/>
              <a:t>           </a:t>
            </a:r>
            <a:r>
              <a:rPr lang="en-US" sz="6600" b="1" u="sng" dirty="0">
                <a:solidFill>
                  <a:schemeClr val="accent1">
                    <a:lumMod val="75000"/>
                  </a:schemeClr>
                </a:solidFill>
              </a:rPr>
              <a:t>rrss@grange.org</a:t>
            </a:r>
          </a:p>
        </p:txBody>
      </p:sp>
    </p:spTree>
    <p:extLst>
      <p:ext uri="{BB962C8B-B14F-4D97-AF65-F5344CB8AC3E}">
        <p14:creationId xmlns:p14="http://schemas.microsoft.com/office/powerpoint/2010/main" val="2022107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F0C6D-EB74-0B3F-03B9-69F7E3ADA13B}"/>
              </a:ext>
            </a:extLst>
          </p:cNvPr>
          <p:cNvSpPr>
            <a:spLocks noGrp="1"/>
          </p:cNvSpPr>
          <p:nvPr>
            <p:ph type="ctrTitle"/>
          </p:nvPr>
        </p:nvSpPr>
        <p:spPr/>
        <p:txBody>
          <a:bodyPr/>
          <a:lstStyle/>
          <a:p>
            <a:pPr algn="l"/>
            <a:r>
              <a:rPr lang="en-US" dirty="0"/>
              <a:t>		</a:t>
            </a:r>
            <a:r>
              <a:rPr lang="en-US" dirty="0">
                <a:latin typeface="+mn-lt"/>
              </a:rPr>
              <a:t>BACK-UP SLIDES</a:t>
            </a:r>
            <a:r>
              <a:rPr lang="en-US" dirty="0"/>
              <a:t>                </a:t>
            </a:r>
          </a:p>
        </p:txBody>
      </p:sp>
      <p:sp>
        <p:nvSpPr>
          <p:cNvPr id="3" name="Subtitle 2">
            <a:extLst>
              <a:ext uri="{FF2B5EF4-FFF2-40B4-BE49-F238E27FC236}">
                <a16:creationId xmlns:a16="http://schemas.microsoft.com/office/drawing/2014/main" id="{D8F5DD81-4075-1464-5A5E-DF05310DDB7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5882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6536B-B44D-48F8-56AF-EBE2369B7D79}"/>
              </a:ext>
            </a:extLst>
          </p:cNvPr>
          <p:cNvSpPr>
            <a:spLocks noGrp="1"/>
          </p:cNvSpPr>
          <p:nvPr>
            <p:ph type="title"/>
          </p:nvPr>
        </p:nvSpPr>
        <p:spPr>
          <a:xfrm>
            <a:off x="838200" y="-94069"/>
            <a:ext cx="10515600" cy="1325563"/>
          </a:xfrm>
        </p:spPr>
        <p:txBody>
          <a:bodyPr/>
          <a:lstStyle/>
          <a:p>
            <a:r>
              <a:rPr lang="en-US" b="1" dirty="0">
                <a:latin typeface="+mn-lt"/>
              </a:rPr>
              <a:t>GRANGE PROGRAM TEAM = </a:t>
            </a:r>
            <a:r>
              <a:rPr lang="en-US" sz="3200" b="1" u="sng" dirty="0">
                <a:solidFill>
                  <a:schemeClr val="accent1">
                    <a:lumMod val="75000"/>
                  </a:schemeClr>
                </a:solidFill>
                <a:latin typeface="+mn-lt"/>
              </a:rPr>
              <a:t>rrss@grange.org</a:t>
            </a:r>
          </a:p>
        </p:txBody>
      </p:sp>
      <p:sp>
        <p:nvSpPr>
          <p:cNvPr id="3" name="Content Placeholder 2">
            <a:extLst>
              <a:ext uri="{FF2B5EF4-FFF2-40B4-BE49-F238E27FC236}">
                <a16:creationId xmlns:a16="http://schemas.microsoft.com/office/drawing/2014/main" id="{A3C36EB0-54C3-2DF0-1602-E889993D770C}"/>
              </a:ext>
            </a:extLst>
          </p:cNvPr>
          <p:cNvSpPr>
            <a:spLocks noGrp="1"/>
          </p:cNvSpPr>
          <p:nvPr>
            <p:ph idx="1"/>
          </p:nvPr>
        </p:nvSpPr>
        <p:spPr>
          <a:xfrm>
            <a:off x="725945" y="1067449"/>
            <a:ext cx="10627855" cy="5813997"/>
          </a:xfrm>
        </p:spPr>
        <p:txBody>
          <a:bodyPr>
            <a:normAutofit fontScale="32500" lnSpcReduction="20000"/>
          </a:bodyPr>
          <a:lstStyle/>
          <a:p>
            <a:r>
              <a:rPr lang="en-US" sz="8600" dirty="0"/>
              <a:t>PROJECT LEAD (DC)			BUTON ELLER</a:t>
            </a:r>
          </a:p>
          <a:p>
            <a:r>
              <a:rPr lang="en-US" sz="8600" dirty="0"/>
              <a:t>TECHNICAL LEAD (VA)			DR. LAURA A. FERGUSON</a:t>
            </a:r>
          </a:p>
          <a:p>
            <a:r>
              <a:rPr lang="en-US" sz="8600" dirty="0"/>
              <a:t>ADMINISTRATIVE OFFICER (DC)	BETSY HUBER</a:t>
            </a:r>
          </a:p>
          <a:p>
            <a:r>
              <a:rPr lang="en-US" sz="8600" dirty="0"/>
              <a:t>PROGRAM MANAGER (FL)		JOAN C. SMITH</a:t>
            </a:r>
          </a:p>
          <a:p>
            <a:r>
              <a:rPr lang="en-US" sz="8600" dirty="0"/>
              <a:t>WEBSITE DESIGNER (DC)		STEPHANIE WILKINS</a:t>
            </a:r>
          </a:p>
          <a:p>
            <a:r>
              <a:rPr lang="en-US" sz="8600" dirty="0"/>
              <a:t>GRAPHICS DESIGN(PA)			PHIL VONADA</a:t>
            </a:r>
          </a:p>
          <a:p>
            <a:r>
              <a:rPr lang="en-US" sz="8600" dirty="0"/>
              <a:t>PEG JOHNSON (HI)**			INTEGRATED MASTER SCHEDULER</a:t>
            </a:r>
          </a:p>
          <a:p>
            <a:r>
              <a:rPr lang="en-US" sz="8600" dirty="0"/>
              <a:t> OLIVIA CASEY (TX)			CONTRACT MANAGER</a:t>
            </a:r>
          </a:p>
          <a:p>
            <a:r>
              <a:rPr lang="en-US" sz="8600" dirty="0"/>
              <a:t>KEVIN CAMPBELL FILMS (CO)		VIDEOGRAPHER/NARRATOR</a:t>
            </a:r>
          </a:p>
          <a:p>
            <a:r>
              <a:rPr lang="en-US" sz="8600" dirty="0"/>
              <a:t>CONTRIBUTING DOCTOR (HI)		DR. JENNIFER J. WALKER</a:t>
            </a:r>
          </a:p>
          <a:p>
            <a:r>
              <a:rPr lang="en-US" sz="8600" dirty="0"/>
              <a:t>REGIONAL POCs				5 REGIONS</a:t>
            </a:r>
          </a:p>
          <a:p>
            <a:r>
              <a:rPr lang="en-US" sz="8600" dirty="0"/>
              <a:t>SHAREHOLDERS				NG HEALTH &amp; EDUCATION Com.</a:t>
            </a:r>
            <a:endParaRPr lang="en-US" sz="7300" dirty="0"/>
          </a:p>
          <a:p>
            <a:pPr lvl="8"/>
            <a:endParaRPr lang="en-US" dirty="0"/>
          </a:p>
          <a:p>
            <a:pPr marL="0" indent="0">
              <a:buNone/>
            </a:pPr>
            <a:r>
              <a:rPr lang="en-US" sz="4300" dirty="0"/>
              <a:t>**Left Program in September	</a:t>
            </a:r>
          </a:p>
        </p:txBody>
      </p:sp>
      <p:pic>
        <p:nvPicPr>
          <p:cNvPr id="5" name="Picture 4" descr="A logo of a company&#10;&#10;Description automatically generated">
            <a:extLst>
              <a:ext uri="{FF2B5EF4-FFF2-40B4-BE49-F238E27FC236}">
                <a16:creationId xmlns:a16="http://schemas.microsoft.com/office/drawing/2014/main" id="{6163B687-C103-B640-8C23-ED046BCE71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3895" y="1067449"/>
            <a:ext cx="2042160" cy="2389632"/>
          </a:xfrm>
          <a:prstGeom prst="rect">
            <a:avLst/>
          </a:prstGeom>
        </p:spPr>
      </p:pic>
    </p:spTree>
    <p:extLst>
      <p:ext uri="{BB962C8B-B14F-4D97-AF65-F5344CB8AC3E}">
        <p14:creationId xmlns:p14="http://schemas.microsoft.com/office/powerpoint/2010/main" val="3640731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7D8A4-DC45-1D55-66D7-BBEA66E21557}"/>
              </a:ext>
            </a:extLst>
          </p:cNvPr>
          <p:cNvSpPr>
            <a:spLocks noGrp="1"/>
          </p:cNvSpPr>
          <p:nvPr>
            <p:ph type="title"/>
          </p:nvPr>
        </p:nvSpPr>
        <p:spPr>
          <a:xfrm>
            <a:off x="767017" y="391510"/>
            <a:ext cx="10515600" cy="558373"/>
          </a:xfrm>
        </p:spPr>
        <p:txBody>
          <a:bodyPr>
            <a:normAutofit fontScale="90000"/>
          </a:bodyPr>
          <a:lstStyle/>
          <a:p>
            <a:r>
              <a:rPr lang="en-US" b="1" dirty="0">
                <a:latin typeface="+mn-lt"/>
              </a:rPr>
              <a:t>GRANGERS IN VIDEOS</a:t>
            </a:r>
            <a:br>
              <a:rPr lang="en-US" dirty="0"/>
            </a:br>
            <a:endParaRPr lang="en-US" dirty="0"/>
          </a:p>
        </p:txBody>
      </p:sp>
      <p:sp>
        <p:nvSpPr>
          <p:cNvPr id="3" name="Content Placeholder 2">
            <a:extLst>
              <a:ext uri="{FF2B5EF4-FFF2-40B4-BE49-F238E27FC236}">
                <a16:creationId xmlns:a16="http://schemas.microsoft.com/office/drawing/2014/main" id="{7F1A8BD4-D7E9-E28A-1D92-4C686527D6E2}"/>
              </a:ext>
            </a:extLst>
          </p:cNvPr>
          <p:cNvSpPr>
            <a:spLocks noGrp="1"/>
          </p:cNvSpPr>
          <p:nvPr>
            <p:ph idx="1"/>
          </p:nvPr>
        </p:nvSpPr>
        <p:spPr>
          <a:xfrm>
            <a:off x="583580" y="868135"/>
            <a:ext cx="10515600" cy="5696788"/>
          </a:xfrm>
        </p:spPr>
        <p:txBody>
          <a:bodyPr>
            <a:normAutofit fontScale="92500" lnSpcReduction="10000"/>
          </a:bodyPr>
          <a:lstStyle/>
          <a:p>
            <a:r>
              <a:rPr lang="en-US" dirty="0"/>
              <a:t>BETSY HUBER			PA</a:t>
            </a:r>
          </a:p>
          <a:p>
            <a:r>
              <a:rPr lang="en-US" dirty="0"/>
              <a:t>BURTON ELLER			DC</a:t>
            </a:r>
          </a:p>
          <a:p>
            <a:r>
              <a:rPr lang="en-US" dirty="0"/>
              <a:t>JOAN C. SMITH			FL</a:t>
            </a:r>
          </a:p>
          <a:p>
            <a:r>
              <a:rPr lang="en-US" dirty="0"/>
              <a:t>KATHY &amp; GARY WARDLE		CO</a:t>
            </a:r>
          </a:p>
          <a:p>
            <a:r>
              <a:rPr lang="en-US" dirty="0"/>
              <a:t>SAMANTHA WILKINS		TX</a:t>
            </a:r>
          </a:p>
          <a:p>
            <a:r>
              <a:rPr lang="en-US" dirty="0"/>
              <a:t>STEPHANIE WILKINS		DC</a:t>
            </a:r>
          </a:p>
          <a:p>
            <a:r>
              <a:rPr lang="en-US" dirty="0"/>
              <a:t>THE DAVID ROBERTS FAMILY	CT</a:t>
            </a:r>
          </a:p>
          <a:p>
            <a:r>
              <a:rPr lang="en-US" dirty="0"/>
              <a:t>THE JACOBS FAMILY (5)		CO</a:t>
            </a:r>
          </a:p>
          <a:p>
            <a:r>
              <a:rPr lang="en-US" dirty="0"/>
              <a:t>-------------------------------------------------	</a:t>
            </a:r>
          </a:p>
          <a:p>
            <a:r>
              <a:rPr lang="en-US" dirty="0"/>
              <a:t>HEATHER CAMPBELL		CO  (Caregiver Actor)</a:t>
            </a:r>
          </a:p>
          <a:p>
            <a:r>
              <a:rPr lang="en-US" dirty="0"/>
              <a:t>MADISON CAMPBELL		CO  (Videos Setting)</a:t>
            </a:r>
          </a:p>
          <a:p>
            <a:r>
              <a:rPr lang="en-US" dirty="0"/>
              <a:t>ESTER VAIL				CO  (Senior Actor)</a:t>
            </a:r>
          </a:p>
          <a:p>
            <a:pPr marL="0" indent="0">
              <a:buNone/>
            </a:pPr>
            <a:endParaRPr lang="en-US" dirty="0"/>
          </a:p>
        </p:txBody>
      </p:sp>
      <p:sp>
        <p:nvSpPr>
          <p:cNvPr id="4" name="Explosion: 14 Points 3">
            <a:extLst>
              <a:ext uri="{FF2B5EF4-FFF2-40B4-BE49-F238E27FC236}">
                <a16:creationId xmlns:a16="http://schemas.microsoft.com/office/drawing/2014/main" id="{307EEFDE-9C6F-FA12-D73C-77C5A4B516CF}"/>
              </a:ext>
            </a:extLst>
          </p:cNvPr>
          <p:cNvSpPr/>
          <p:nvPr/>
        </p:nvSpPr>
        <p:spPr>
          <a:xfrm>
            <a:off x="6813395" y="111918"/>
            <a:ext cx="4795025" cy="4518697"/>
          </a:xfrm>
          <a:prstGeom prst="irregularSeal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THANK YOU SO MUCH!!</a:t>
            </a:r>
          </a:p>
        </p:txBody>
      </p:sp>
      <p:pic>
        <p:nvPicPr>
          <p:cNvPr id="6" name="Picture 5" descr="A logo of a company&#10;&#10;Description automatically generated">
            <a:extLst>
              <a:ext uri="{FF2B5EF4-FFF2-40B4-BE49-F238E27FC236}">
                <a16:creationId xmlns:a16="http://schemas.microsoft.com/office/drawing/2014/main" id="{66C581D7-E2D7-1275-D521-EDE7E17D5C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69222" y="4065300"/>
            <a:ext cx="2042160" cy="2389632"/>
          </a:xfrm>
          <a:prstGeom prst="rect">
            <a:avLst/>
          </a:prstGeom>
        </p:spPr>
      </p:pic>
    </p:spTree>
    <p:extLst>
      <p:ext uri="{BB962C8B-B14F-4D97-AF65-F5344CB8AC3E}">
        <p14:creationId xmlns:p14="http://schemas.microsoft.com/office/powerpoint/2010/main" val="41652938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DAD91-C9F1-CCC7-3D1C-8035FD73E432}"/>
              </a:ext>
            </a:extLst>
          </p:cNvPr>
          <p:cNvSpPr>
            <a:spLocks noGrp="1"/>
          </p:cNvSpPr>
          <p:nvPr>
            <p:ph type="title"/>
          </p:nvPr>
        </p:nvSpPr>
        <p:spPr>
          <a:xfrm>
            <a:off x="838200" y="365125"/>
            <a:ext cx="10515600" cy="727695"/>
          </a:xfrm>
        </p:spPr>
        <p:txBody>
          <a:bodyPr>
            <a:normAutofit/>
          </a:bodyPr>
          <a:lstStyle/>
          <a:p>
            <a:r>
              <a:rPr lang="en-US" sz="4000" b="1" dirty="0">
                <a:latin typeface="+mn-lt"/>
              </a:rPr>
              <a:t>CHALLENGES</a:t>
            </a:r>
          </a:p>
        </p:txBody>
      </p:sp>
      <p:sp>
        <p:nvSpPr>
          <p:cNvPr id="3" name="Content Placeholder 2">
            <a:extLst>
              <a:ext uri="{FF2B5EF4-FFF2-40B4-BE49-F238E27FC236}">
                <a16:creationId xmlns:a16="http://schemas.microsoft.com/office/drawing/2014/main" id="{69B3B120-29F1-6000-F0DE-29C2B36CF2A2}"/>
              </a:ext>
            </a:extLst>
          </p:cNvPr>
          <p:cNvSpPr>
            <a:spLocks noGrp="1"/>
          </p:cNvSpPr>
          <p:nvPr>
            <p:ph idx="1"/>
          </p:nvPr>
        </p:nvSpPr>
        <p:spPr>
          <a:xfrm>
            <a:off x="604025" y="1253331"/>
            <a:ext cx="10515600" cy="5239544"/>
          </a:xfrm>
        </p:spPr>
        <p:txBody>
          <a:bodyPr>
            <a:normAutofit lnSpcReduction="10000"/>
          </a:bodyPr>
          <a:lstStyle/>
          <a:p>
            <a:pPr algn="l"/>
            <a:r>
              <a:rPr lang="en-US" sz="3600" b="1" i="0" dirty="0">
                <a:solidFill>
                  <a:srgbClr val="202124"/>
                </a:solidFill>
                <a:effectLst/>
              </a:rPr>
              <a:t>The challenges are myriad, but six are especially concerning for the years ahead for America .</a:t>
            </a:r>
            <a:endParaRPr lang="en-US" sz="3600" b="0" i="0" dirty="0">
              <a:solidFill>
                <a:srgbClr val="202124"/>
              </a:solidFill>
              <a:effectLst/>
            </a:endParaRPr>
          </a:p>
          <a:p>
            <a:pPr algn="l">
              <a:buFont typeface="Arial" panose="020B0604020202020204" pitchFamily="34" charset="0"/>
              <a:buChar char="•"/>
            </a:pPr>
            <a:r>
              <a:rPr lang="en-US" sz="3600" b="0" i="0" dirty="0">
                <a:solidFill>
                  <a:srgbClr val="202124"/>
                </a:solidFill>
                <a:effectLst/>
              </a:rPr>
              <a:t>Insufficient Insurance Coverage. A Lack of Insurance Often Contributes </a:t>
            </a:r>
            <a:r>
              <a:rPr lang="en-US" sz="3600" dirty="0">
                <a:solidFill>
                  <a:srgbClr val="202124"/>
                </a:solidFill>
              </a:rPr>
              <a:t>t</a:t>
            </a:r>
            <a:r>
              <a:rPr lang="en-US" sz="3600" b="0" i="0" dirty="0">
                <a:solidFill>
                  <a:srgbClr val="202124"/>
                </a:solidFill>
                <a:effectLst/>
              </a:rPr>
              <a:t>o a Lack Of Healthcare. ...</a:t>
            </a:r>
          </a:p>
          <a:p>
            <a:pPr algn="l">
              <a:buFont typeface="Arial" panose="020B0604020202020204" pitchFamily="34" charset="0"/>
              <a:buChar char="•"/>
            </a:pPr>
            <a:r>
              <a:rPr lang="en-US" sz="3600" b="0" i="0" dirty="0">
                <a:solidFill>
                  <a:srgbClr val="202124"/>
                </a:solidFill>
                <a:effectLst/>
              </a:rPr>
              <a:t>Healthcare Staffing Shortages. ...</a:t>
            </a:r>
          </a:p>
          <a:p>
            <a:pPr algn="l">
              <a:buFont typeface="Arial" panose="020B0604020202020204" pitchFamily="34" charset="0"/>
              <a:buChar char="•"/>
            </a:pPr>
            <a:r>
              <a:rPr lang="en-US" sz="3600" b="0" i="0" dirty="0">
                <a:solidFill>
                  <a:srgbClr val="202124"/>
                </a:solidFill>
                <a:effectLst/>
              </a:rPr>
              <a:t>Stigma and Bias Among the Medical Community. ...</a:t>
            </a:r>
          </a:p>
          <a:p>
            <a:pPr algn="l">
              <a:buFont typeface="Arial" panose="020B0604020202020204" pitchFamily="34" charset="0"/>
              <a:buChar char="•"/>
            </a:pPr>
            <a:r>
              <a:rPr lang="en-US" sz="3600" b="0" i="0" dirty="0">
                <a:solidFill>
                  <a:srgbClr val="202124"/>
                </a:solidFill>
                <a:effectLst/>
              </a:rPr>
              <a:t>Transportation and Work-Related Barriers. ...</a:t>
            </a:r>
          </a:p>
          <a:p>
            <a:pPr algn="l">
              <a:buFont typeface="Arial" panose="020B0604020202020204" pitchFamily="34" charset="0"/>
              <a:buChar char="•"/>
            </a:pPr>
            <a:r>
              <a:rPr lang="en-US" sz="3600" b="0" i="0" dirty="0">
                <a:solidFill>
                  <a:srgbClr val="202124"/>
                </a:solidFill>
                <a:effectLst/>
              </a:rPr>
              <a:t>Patient Language Barriers </a:t>
            </a:r>
          </a:p>
          <a:p>
            <a:pPr algn="l">
              <a:buFont typeface="Arial" panose="020B0604020202020204" pitchFamily="34" charset="0"/>
              <a:buChar char="•"/>
            </a:pPr>
            <a:r>
              <a:rPr lang="en-US" sz="3600" dirty="0">
                <a:solidFill>
                  <a:srgbClr val="202124"/>
                </a:solidFill>
              </a:rPr>
              <a:t>L</a:t>
            </a:r>
            <a:r>
              <a:rPr lang="en-US" sz="3600" b="0" i="0" dirty="0">
                <a:solidFill>
                  <a:srgbClr val="202124"/>
                </a:solidFill>
                <a:effectLst/>
              </a:rPr>
              <a:t>ack of Broadband Internet Service.</a:t>
            </a:r>
          </a:p>
          <a:p>
            <a:endParaRPr lang="en-US" dirty="0"/>
          </a:p>
        </p:txBody>
      </p:sp>
    </p:spTree>
    <p:extLst>
      <p:ext uri="{BB962C8B-B14F-4D97-AF65-F5344CB8AC3E}">
        <p14:creationId xmlns:p14="http://schemas.microsoft.com/office/powerpoint/2010/main" val="884195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F93B7-2F58-2CF5-1D94-DAB6E042A004}"/>
              </a:ext>
            </a:extLst>
          </p:cNvPr>
          <p:cNvSpPr>
            <a:spLocks noGrp="1"/>
          </p:cNvSpPr>
          <p:nvPr>
            <p:ph type="title"/>
          </p:nvPr>
        </p:nvSpPr>
        <p:spPr>
          <a:xfrm>
            <a:off x="838200" y="189571"/>
            <a:ext cx="10515600" cy="783451"/>
          </a:xfrm>
        </p:spPr>
        <p:txBody>
          <a:bodyPr>
            <a:normAutofit/>
          </a:bodyPr>
          <a:lstStyle/>
          <a:p>
            <a:r>
              <a:rPr lang="en-US" sz="4000" b="1" dirty="0">
                <a:latin typeface="+mn-lt"/>
              </a:rPr>
              <a:t>PHYSICIAN CHALLENGES</a:t>
            </a:r>
          </a:p>
        </p:txBody>
      </p:sp>
      <p:sp>
        <p:nvSpPr>
          <p:cNvPr id="3" name="Content Placeholder 2">
            <a:extLst>
              <a:ext uri="{FF2B5EF4-FFF2-40B4-BE49-F238E27FC236}">
                <a16:creationId xmlns:a16="http://schemas.microsoft.com/office/drawing/2014/main" id="{442F77A9-8FB9-0728-0DC8-2C789C8D4A89}"/>
              </a:ext>
            </a:extLst>
          </p:cNvPr>
          <p:cNvSpPr>
            <a:spLocks noGrp="1"/>
          </p:cNvSpPr>
          <p:nvPr>
            <p:ph idx="1"/>
          </p:nvPr>
        </p:nvSpPr>
        <p:spPr>
          <a:xfrm>
            <a:off x="367990" y="973022"/>
            <a:ext cx="11229278" cy="5884978"/>
          </a:xfrm>
        </p:spPr>
        <p:txBody>
          <a:bodyPr>
            <a:normAutofit lnSpcReduction="10000"/>
          </a:bodyPr>
          <a:lstStyle/>
          <a:p>
            <a:r>
              <a:rPr lang="en-US" sz="3600" b="0" i="0" dirty="0">
                <a:solidFill>
                  <a:srgbClr val="4D5156"/>
                </a:solidFill>
                <a:effectLst/>
                <a:latin typeface="Google Sans"/>
              </a:rPr>
              <a:t>Rural physicians face challenges related to overlapping roles in the community, emotional and academic difficulties with being the only physician in a sparsely populated area</a:t>
            </a:r>
          </a:p>
          <a:p>
            <a:r>
              <a:rPr lang="en-US" sz="3600" b="0" i="0" dirty="0">
                <a:solidFill>
                  <a:srgbClr val="4D5156"/>
                </a:solidFill>
                <a:effectLst/>
                <a:latin typeface="Google Sans"/>
              </a:rPr>
              <a:t>Complicated interpersonal dynamics in communities where privacy is hard to come by</a:t>
            </a:r>
          </a:p>
          <a:p>
            <a:r>
              <a:rPr lang="en-US" sz="3600" b="0" i="0" dirty="0">
                <a:solidFill>
                  <a:srgbClr val="4D5156"/>
                </a:solidFill>
                <a:effectLst/>
                <a:latin typeface="Google Sans"/>
              </a:rPr>
              <a:t>The </a:t>
            </a:r>
            <a:r>
              <a:rPr lang="en-US" sz="3600" b="0" i="0" dirty="0">
                <a:solidFill>
                  <a:srgbClr val="040C28"/>
                </a:solidFill>
                <a:effectLst/>
                <a:latin typeface="Google Sans"/>
              </a:rPr>
              <a:t>shortage of health care providers</a:t>
            </a:r>
            <a:r>
              <a:rPr lang="en-US" sz="3600" b="0" i="0" dirty="0">
                <a:solidFill>
                  <a:srgbClr val="4D5156"/>
                </a:solidFill>
                <a:effectLst/>
                <a:latin typeface="Google Sans"/>
              </a:rPr>
              <a:t> in rural areas exacerbates rural health disparities. </a:t>
            </a:r>
            <a:r>
              <a:rPr lang="en-US" sz="3600" b="0" i="0" dirty="0">
                <a:solidFill>
                  <a:srgbClr val="4D5156"/>
                </a:solidFill>
                <a:effectLst/>
                <a:highlight>
                  <a:srgbClr val="FFFF00"/>
                </a:highlight>
                <a:latin typeface="Google Sans"/>
              </a:rPr>
              <a:t>Only 12% of physicians practice in rural communities</a:t>
            </a:r>
            <a:r>
              <a:rPr lang="en-US" sz="3600" b="0" i="0" dirty="0">
                <a:solidFill>
                  <a:srgbClr val="4D5156"/>
                </a:solidFill>
                <a:effectLst/>
                <a:latin typeface="Google Sans"/>
              </a:rPr>
              <a:t>, </a:t>
            </a:r>
          </a:p>
          <a:p>
            <a:r>
              <a:rPr lang="en-US" sz="3600" b="0" i="0" dirty="0">
                <a:solidFill>
                  <a:srgbClr val="4D5156"/>
                </a:solidFill>
                <a:effectLst/>
                <a:latin typeface="Google Sans"/>
              </a:rPr>
              <a:t>Majority of areas deemed “health professional shortage areas” by the federal government—61 percent—are in rural areas.</a:t>
            </a:r>
            <a:endParaRPr lang="en-US" sz="3600" b="0" i="0" dirty="0">
              <a:solidFill>
                <a:srgbClr val="040C28"/>
              </a:solidFill>
              <a:effectLst/>
              <a:latin typeface="Google Sans"/>
            </a:endParaRPr>
          </a:p>
          <a:p>
            <a:endParaRPr lang="en-US" dirty="0"/>
          </a:p>
          <a:p>
            <a:endParaRPr lang="en-US" dirty="0"/>
          </a:p>
        </p:txBody>
      </p:sp>
    </p:spTree>
    <p:extLst>
      <p:ext uri="{BB962C8B-B14F-4D97-AF65-F5344CB8AC3E}">
        <p14:creationId xmlns:p14="http://schemas.microsoft.com/office/powerpoint/2010/main" val="218644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678CB-F5BE-EC41-D608-4CB43FF968CC}"/>
              </a:ext>
            </a:extLst>
          </p:cNvPr>
          <p:cNvSpPr>
            <a:spLocks noGrp="1"/>
          </p:cNvSpPr>
          <p:nvPr>
            <p:ph type="title"/>
          </p:nvPr>
        </p:nvSpPr>
        <p:spPr>
          <a:xfrm>
            <a:off x="838200" y="365125"/>
            <a:ext cx="10515600" cy="404309"/>
          </a:xfrm>
        </p:spPr>
        <p:txBody>
          <a:bodyPr>
            <a:noAutofit/>
          </a:bodyPr>
          <a:lstStyle/>
          <a:p>
            <a:r>
              <a:rPr lang="en-US" sz="4000" b="1" dirty="0">
                <a:latin typeface="+mn-lt"/>
              </a:rPr>
              <a:t>HOSPITAL CHALLENGES</a:t>
            </a:r>
          </a:p>
        </p:txBody>
      </p:sp>
      <p:sp>
        <p:nvSpPr>
          <p:cNvPr id="3" name="Content Placeholder 2">
            <a:extLst>
              <a:ext uri="{FF2B5EF4-FFF2-40B4-BE49-F238E27FC236}">
                <a16:creationId xmlns:a16="http://schemas.microsoft.com/office/drawing/2014/main" id="{1995F24C-1774-860E-C402-39AC88A38FBA}"/>
              </a:ext>
            </a:extLst>
          </p:cNvPr>
          <p:cNvSpPr>
            <a:spLocks noGrp="1"/>
          </p:cNvSpPr>
          <p:nvPr>
            <p:ph idx="1"/>
          </p:nvPr>
        </p:nvSpPr>
        <p:spPr>
          <a:xfrm>
            <a:off x="363415" y="936702"/>
            <a:ext cx="11558954" cy="5240261"/>
          </a:xfrm>
        </p:spPr>
        <p:txBody>
          <a:bodyPr>
            <a:normAutofit/>
          </a:bodyPr>
          <a:lstStyle/>
          <a:p>
            <a:r>
              <a:rPr lang="en-US" sz="3600" dirty="0">
                <a:solidFill>
                  <a:srgbClr val="4D5156"/>
                </a:solidFill>
              </a:rPr>
              <a:t>Rural hospitals tend to have low patient volumes—given that they serve small populations and residents increasingly travel to urban facilities to receive their care—which may lead to higher costs on average and may limit the ability of rural facility</a:t>
            </a:r>
          </a:p>
          <a:p>
            <a:r>
              <a:rPr lang="en-US" sz="3600" b="0" i="0" dirty="0">
                <a:solidFill>
                  <a:srgbClr val="4D5156"/>
                </a:solidFill>
                <a:effectLst/>
              </a:rPr>
              <a:t>In many states, </a:t>
            </a:r>
            <a:r>
              <a:rPr lang="en-US" sz="3600" b="0" i="0" dirty="0">
                <a:solidFill>
                  <a:srgbClr val="040C28"/>
                </a:solidFill>
                <a:effectLst/>
              </a:rPr>
              <a:t>low payments from private insurance plans</a:t>
            </a:r>
            <a:r>
              <a:rPr lang="en-US" sz="3600" b="0" i="0" dirty="0">
                <a:solidFill>
                  <a:srgbClr val="4D5156"/>
                </a:solidFill>
                <a:effectLst/>
              </a:rPr>
              <a:t> are the primary cause of financial problems in small rural hospitals, but in other states, low Medicaid payments and low rates of insurance coverage are the largest single </a:t>
            </a:r>
            <a:r>
              <a:rPr lang="en-US" sz="3600" dirty="0">
                <a:solidFill>
                  <a:srgbClr val="4D5156"/>
                </a:solidFill>
              </a:rPr>
              <a:t>cause of losses of hospitals. </a:t>
            </a:r>
          </a:p>
          <a:p>
            <a:endParaRPr lang="en-US" dirty="0"/>
          </a:p>
        </p:txBody>
      </p:sp>
    </p:spTree>
    <p:extLst>
      <p:ext uri="{BB962C8B-B14F-4D97-AF65-F5344CB8AC3E}">
        <p14:creationId xmlns:p14="http://schemas.microsoft.com/office/powerpoint/2010/main" val="205080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EE362-2286-3C22-22FF-4295DEE3CB20}"/>
              </a:ext>
            </a:extLst>
          </p:cNvPr>
          <p:cNvSpPr>
            <a:spLocks noGrp="1"/>
          </p:cNvSpPr>
          <p:nvPr>
            <p:ph type="title"/>
          </p:nvPr>
        </p:nvSpPr>
        <p:spPr>
          <a:xfrm>
            <a:off x="838200" y="107217"/>
            <a:ext cx="10515600" cy="716543"/>
          </a:xfrm>
        </p:spPr>
        <p:txBody>
          <a:bodyPr>
            <a:normAutofit/>
          </a:bodyPr>
          <a:lstStyle/>
          <a:p>
            <a:r>
              <a:rPr lang="en-US" sz="4000" b="1" dirty="0">
                <a:latin typeface="+mn-lt"/>
              </a:rPr>
              <a:t>RURAL FOLKS SELF-CHALLENGES</a:t>
            </a:r>
          </a:p>
        </p:txBody>
      </p:sp>
      <p:sp>
        <p:nvSpPr>
          <p:cNvPr id="3" name="Content Placeholder 2">
            <a:extLst>
              <a:ext uri="{FF2B5EF4-FFF2-40B4-BE49-F238E27FC236}">
                <a16:creationId xmlns:a16="http://schemas.microsoft.com/office/drawing/2014/main" id="{07D3FD9F-84C3-EB4C-0738-33767918FE00}"/>
              </a:ext>
            </a:extLst>
          </p:cNvPr>
          <p:cNvSpPr>
            <a:spLocks noGrp="1"/>
          </p:cNvSpPr>
          <p:nvPr>
            <p:ph idx="1"/>
          </p:nvPr>
        </p:nvSpPr>
        <p:spPr>
          <a:xfrm>
            <a:off x="502920" y="802888"/>
            <a:ext cx="10515600" cy="6055112"/>
          </a:xfrm>
        </p:spPr>
        <p:txBody>
          <a:bodyPr>
            <a:normAutofit fontScale="92500"/>
          </a:bodyPr>
          <a:lstStyle/>
          <a:p>
            <a:pPr algn="l"/>
            <a:r>
              <a:rPr lang="en-US" sz="3500" b="1" i="0" dirty="0">
                <a:solidFill>
                  <a:srgbClr val="202124"/>
                </a:solidFill>
                <a:effectLst/>
              </a:rPr>
              <a:t>SOCIAL, POLITICAL, AND ECONOMIC FACTORS CONTRIBUTE TO THE DISPARITIES IN HEALTH SERVICES </a:t>
            </a:r>
          </a:p>
          <a:p>
            <a:pPr algn="l"/>
            <a:r>
              <a:rPr lang="en-US" sz="3200" b="0" i="0" dirty="0">
                <a:solidFill>
                  <a:srgbClr val="202124"/>
                </a:solidFill>
                <a:effectLst/>
              </a:rPr>
              <a:t>Discrimination.</a:t>
            </a:r>
          </a:p>
          <a:p>
            <a:pPr algn="l">
              <a:buFont typeface="Arial" panose="020B0604020202020204" pitchFamily="34" charset="0"/>
              <a:buChar char="•"/>
            </a:pPr>
            <a:r>
              <a:rPr lang="en-US" sz="3200" b="0" i="0" dirty="0">
                <a:solidFill>
                  <a:srgbClr val="202124"/>
                </a:solidFill>
                <a:effectLst/>
              </a:rPr>
              <a:t>Poor health care access and use.</a:t>
            </a:r>
          </a:p>
          <a:p>
            <a:pPr algn="l">
              <a:buFont typeface="Arial" panose="020B0604020202020204" pitchFamily="34" charset="0"/>
              <a:buChar char="•"/>
            </a:pPr>
            <a:r>
              <a:rPr lang="en-US" sz="3200" b="0" i="0" dirty="0">
                <a:solidFill>
                  <a:srgbClr val="202124"/>
                </a:solidFill>
                <a:effectLst/>
              </a:rPr>
              <a:t>Gaps in education, income, and wealth.</a:t>
            </a:r>
          </a:p>
          <a:p>
            <a:pPr algn="l">
              <a:buFont typeface="Arial" panose="020B0604020202020204" pitchFamily="34" charset="0"/>
              <a:buChar char="•"/>
            </a:pPr>
            <a:r>
              <a:rPr lang="en-US" sz="3200" b="0" i="0" dirty="0">
                <a:solidFill>
                  <a:srgbClr val="202124"/>
                </a:solidFill>
                <a:effectLst/>
              </a:rPr>
              <a:t>More crowded living conditions.</a:t>
            </a:r>
          </a:p>
          <a:p>
            <a:r>
              <a:rPr lang="en-US" sz="3200" dirty="0">
                <a:solidFill>
                  <a:srgbClr val="202124"/>
                </a:solidFill>
              </a:rPr>
              <a:t>Poverty, long distances to service providers, rural topography, weather conditions, lack of transportation, and being uninsured.</a:t>
            </a:r>
          </a:p>
          <a:p>
            <a:r>
              <a:rPr lang="en-US" sz="3200" dirty="0">
                <a:solidFill>
                  <a:srgbClr val="202124"/>
                </a:solidFill>
              </a:rPr>
              <a:t>Reluctance to seek health care in rural areas is based on cultural and financial constraints, often compounded by a scarcity of services, a lack of trained physicians, insufficient public transport, and poor availability of broadband internet services.</a:t>
            </a:r>
          </a:p>
          <a:p>
            <a:pPr algn="l">
              <a:buFont typeface="Arial" panose="020B0604020202020204" pitchFamily="34" charset="0"/>
              <a:buChar char="•"/>
            </a:pPr>
            <a:endParaRPr lang="en-US" b="0" i="0" dirty="0">
              <a:solidFill>
                <a:srgbClr val="202124"/>
              </a:solidFill>
              <a:effectLst/>
              <a:latin typeface="Google Sans"/>
            </a:endParaRPr>
          </a:p>
        </p:txBody>
      </p:sp>
    </p:spTree>
    <p:extLst>
      <p:ext uri="{BB962C8B-B14F-4D97-AF65-F5344CB8AC3E}">
        <p14:creationId xmlns:p14="http://schemas.microsoft.com/office/powerpoint/2010/main" val="3824533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B235E-11B1-E73B-8630-59F8AAC0A658}"/>
              </a:ext>
            </a:extLst>
          </p:cNvPr>
          <p:cNvSpPr>
            <a:spLocks noGrp="1"/>
          </p:cNvSpPr>
          <p:nvPr>
            <p:ph type="title"/>
          </p:nvPr>
        </p:nvSpPr>
        <p:spPr>
          <a:xfrm>
            <a:off x="838200" y="365125"/>
            <a:ext cx="10515600" cy="638485"/>
          </a:xfrm>
        </p:spPr>
        <p:txBody>
          <a:bodyPr>
            <a:normAutofit fontScale="90000"/>
          </a:bodyPr>
          <a:lstStyle/>
          <a:p>
            <a:r>
              <a:rPr lang="en-US" b="1" dirty="0">
                <a:latin typeface="+mn-lt"/>
              </a:rPr>
              <a:t>RESULTS</a:t>
            </a:r>
          </a:p>
        </p:txBody>
      </p:sp>
      <p:sp>
        <p:nvSpPr>
          <p:cNvPr id="3" name="Content Placeholder 2">
            <a:extLst>
              <a:ext uri="{FF2B5EF4-FFF2-40B4-BE49-F238E27FC236}">
                <a16:creationId xmlns:a16="http://schemas.microsoft.com/office/drawing/2014/main" id="{50635ADE-A7CC-B865-523F-371858CE4654}"/>
              </a:ext>
            </a:extLst>
          </p:cNvPr>
          <p:cNvSpPr>
            <a:spLocks noGrp="1"/>
          </p:cNvSpPr>
          <p:nvPr>
            <p:ph idx="1"/>
          </p:nvPr>
        </p:nvSpPr>
        <p:spPr>
          <a:xfrm>
            <a:off x="838200" y="1117600"/>
            <a:ext cx="10791092" cy="5547360"/>
          </a:xfrm>
        </p:spPr>
        <p:txBody>
          <a:bodyPr>
            <a:normAutofit fontScale="92500" lnSpcReduction="10000"/>
          </a:bodyPr>
          <a:lstStyle/>
          <a:p>
            <a:r>
              <a:rPr lang="en-US" sz="3500" b="0" i="0" dirty="0">
                <a:solidFill>
                  <a:srgbClr val="4D5156"/>
                </a:solidFill>
                <a:effectLst/>
                <a:highlight>
                  <a:srgbClr val="FFFF00"/>
                </a:highlight>
              </a:rPr>
              <a:t>STUDIES HAVE FOUND THAT </a:t>
            </a:r>
            <a:r>
              <a:rPr lang="en-US" sz="3500" b="0" i="0" dirty="0">
                <a:solidFill>
                  <a:srgbClr val="040C28"/>
                </a:solidFill>
                <a:effectLst/>
                <a:highlight>
                  <a:srgbClr val="FFFF00"/>
                </a:highlight>
              </a:rPr>
              <a:t>RURAL AMERICANS ARE MORE LIKELY TO DIE PREMATURELY FROM THE LEADING CAUSES OF DEATH IN THE U.S.</a:t>
            </a:r>
            <a:r>
              <a:rPr lang="en-US" sz="3500" b="0" i="0" dirty="0">
                <a:solidFill>
                  <a:srgbClr val="4D5156"/>
                </a:solidFill>
                <a:effectLst/>
                <a:highlight>
                  <a:srgbClr val="FFFF00"/>
                </a:highlight>
              </a:rPr>
              <a:t> THESE INCLUDE HEART DISEASE, LUNG DISEASE,  CANCER AND STROKE</a:t>
            </a:r>
          </a:p>
          <a:p>
            <a:pPr>
              <a:lnSpc>
                <a:spcPct val="120000"/>
              </a:lnSpc>
            </a:pPr>
            <a:endParaRPr lang="en-US" sz="3500" b="0" i="0" dirty="0">
              <a:solidFill>
                <a:srgbClr val="4D5156"/>
              </a:solidFill>
              <a:effectLst/>
              <a:highlight>
                <a:srgbClr val="FFFF00"/>
              </a:highlight>
              <a:latin typeface="Google Sans"/>
            </a:endParaRPr>
          </a:p>
          <a:p>
            <a:r>
              <a:rPr lang="en-US" sz="3900" dirty="0"/>
              <a:t>Top Rural Health Priorities </a:t>
            </a:r>
          </a:p>
          <a:p>
            <a:pPr lvl="1"/>
            <a:r>
              <a:rPr lang="en-US" sz="3900" dirty="0"/>
              <a:t>Rural Healthcare Access and Quality</a:t>
            </a:r>
          </a:p>
          <a:p>
            <a:pPr lvl="1"/>
            <a:r>
              <a:rPr lang="en-US" sz="3900" dirty="0"/>
              <a:t>Tackle Addition</a:t>
            </a:r>
          </a:p>
          <a:p>
            <a:pPr lvl="1"/>
            <a:r>
              <a:rPr lang="en-US" sz="3900" dirty="0"/>
              <a:t>Mental Health And Disabilities (www.RuralMinds.org</a:t>
            </a:r>
          </a:p>
          <a:p>
            <a:pPr lvl="1"/>
            <a:r>
              <a:rPr lang="en-US" sz="3900" dirty="0"/>
              <a:t>Overweight and Obesity</a:t>
            </a:r>
          </a:p>
          <a:p>
            <a:pPr lvl="1"/>
            <a:r>
              <a:rPr lang="en-US" sz="3900" dirty="0"/>
              <a:t>Keep People in Their Homes in Rural America</a:t>
            </a:r>
          </a:p>
          <a:p>
            <a:endParaRPr lang="en-US" b="0" i="0" dirty="0">
              <a:solidFill>
                <a:srgbClr val="4D5156"/>
              </a:solidFill>
              <a:effectLst/>
              <a:highlight>
                <a:srgbClr val="FFFF00"/>
              </a:highlight>
              <a:latin typeface="Google Sans"/>
            </a:endParaRPr>
          </a:p>
        </p:txBody>
      </p:sp>
    </p:spTree>
    <p:extLst>
      <p:ext uri="{BB962C8B-B14F-4D97-AF65-F5344CB8AC3E}">
        <p14:creationId xmlns:p14="http://schemas.microsoft.com/office/powerpoint/2010/main" val="1198990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7AA08-6561-45AD-8823-E8729CB98F55}"/>
              </a:ext>
            </a:extLst>
          </p:cNvPr>
          <p:cNvSpPr>
            <a:spLocks noGrp="1"/>
          </p:cNvSpPr>
          <p:nvPr>
            <p:ph type="title"/>
          </p:nvPr>
        </p:nvSpPr>
        <p:spPr/>
        <p:txBody>
          <a:bodyPr/>
          <a:lstStyle/>
          <a:p>
            <a:r>
              <a:rPr lang="en-US" dirty="0">
                <a:latin typeface="+mn-lt"/>
              </a:rPr>
              <a:t>SHOW TRAILER – 2-MINUTE</a:t>
            </a:r>
          </a:p>
        </p:txBody>
      </p:sp>
      <p:sp>
        <p:nvSpPr>
          <p:cNvPr id="3" name="Content Placeholder 2">
            <a:extLst>
              <a:ext uri="{FF2B5EF4-FFF2-40B4-BE49-F238E27FC236}">
                <a16:creationId xmlns:a16="http://schemas.microsoft.com/office/drawing/2014/main" id="{FBB99B7B-515E-93E3-F6A7-8F54BBE59CD6}"/>
              </a:ext>
            </a:extLst>
          </p:cNvPr>
          <p:cNvSpPr>
            <a:spLocks noGrp="1"/>
          </p:cNvSpPr>
          <p:nvPr>
            <p:ph idx="1"/>
          </p:nvPr>
        </p:nvSpPr>
        <p:spPr/>
        <p:txBody>
          <a:bodyPr>
            <a:normAutofit fontScale="92500"/>
          </a:bodyPr>
          <a:lstStyle/>
          <a:p>
            <a:pPr marL="0" indent="0">
              <a:buNone/>
            </a:pPr>
            <a:r>
              <a:rPr lang="en-US" sz="6500" dirty="0"/>
              <a:t>REACHING RURAL SURGICAL SENIORS - RRSS</a:t>
            </a:r>
          </a:p>
          <a:p>
            <a:pPr marL="0" indent="0">
              <a:buNone/>
            </a:pPr>
            <a:endParaRPr lang="en-US" sz="7200" dirty="0"/>
          </a:p>
          <a:p>
            <a:pPr marL="0" indent="0">
              <a:buNone/>
            </a:pPr>
            <a:r>
              <a:rPr lang="en-US" sz="6600" dirty="0"/>
              <a:t>              PROMOTIONAL TRAILER</a:t>
            </a:r>
          </a:p>
        </p:txBody>
      </p:sp>
      <p:pic>
        <p:nvPicPr>
          <p:cNvPr id="5" name="Picture 4" descr="A logo of a company&#10;&#10;Description automatically generated">
            <a:extLst>
              <a:ext uri="{FF2B5EF4-FFF2-40B4-BE49-F238E27FC236}">
                <a16:creationId xmlns:a16="http://schemas.microsoft.com/office/drawing/2014/main" id="{9524BDE2-2DCE-4796-AAF6-90E02610BD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4103243"/>
            <a:ext cx="2042160" cy="2389632"/>
          </a:xfrm>
          <a:prstGeom prst="rect">
            <a:avLst/>
          </a:prstGeom>
        </p:spPr>
      </p:pic>
    </p:spTree>
    <p:extLst>
      <p:ext uri="{BB962C8B-B14F-4D97-AF65-F5344CB8AC3E}">
        <p14:creationId xmlns:p14="http://schemas.microsoft.com/office/powerpoint/2010/main" val="2021898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CE3C8-69EB-9C9F-68AA-21519E9212FF}"/>
              </a:ext>
            </a:extLst>
          </p:cNvPr>
          <p:cNvSpPr>
            <a:spLocks noGrp="1"/>
          </p:cNvSpPr>
          <p:nvPr>
            <p:ph type="title"/>
          </p:nvPr>
        </p:nvSpPr>
        <p:spPr>
          <a:xfrm>
            <a:off x="726688" y="-93784"/>
            <a:ext cx="10515600" cy="805753"/>
          </a:xfrm>
        </p:spPr>
        <p:txBody>
          <a:bodyPr/>
          <a:lstStyle/>
          <a:p>
            <a:r>
              <a:rPr lang="en-US" b="1" dirty="0">
                <a:latin typeface="+mn-lt"/>
              </a:rPr>
              <a:t>SUMMARY OF ENVELOPE</a:t>
            </a:r>
          </a:p>
        </p:txBody>
      </p:sp>
      <p:sp>
        <p:nvSpPr>
          <p:cNvPr id="3" name="Content Placeholder 2">
            <a:extLst>
              <a:ext uri="{FF2B5EF4-FFF2-40B4-BE49-F238E27FC236}">
                <a16:creationId xmlns:a16="http://schemas.microsoft.com/office/drawing/2014/main" id="{E546961B-EC46-3C17-85ED-088435191254}"/>
              </a:ext>
            </a:extLst>
          </p:cNvPr>
          <p:cNvSpPr>
            <a:spLocks noGrp="1"/>
          </p:cNvSpPr>
          <p:nvPr>
            <p:ph idx="1"/>
          </p:nvPr>
        </p:nvSpPr>
        <p:spPr>
          <a:xfrm>
            <a:off x="838200" y="711969"/>
            <a:ext cx="10515600" cy="6146031"/>
          </a:xfrm>
        </p:spPr>
        <p:txBody>
          <a:bodyPr>
            <a:normAutofit fontScale="92500" lnSpcReduction="20000"/>
          </a:bodyPr>
          <a:lstStyle/>
          <a:p>
            <a:r>
              <a:rPr lang="en-US" sz="3200" dirty="0"/>
              <a:t>USB FLASH DRIVE</a:t>
            </a:r>
          </a:p>
          <a:p>
            <a:pPr lvl="1"/>
            <a:r>
              <a:rPr lang="en-US" sz="2800" dirty="0"/>
              <a:t>CONTAINS PRINTED MATERIALS</a:t>
            </a:r>
          </a:p>
          <a:p>
            <a:pPr lvl="1"/>
            <a:r>
              <a:rPr lang="en-US" sz="2800" dirty="0"/>
              <a:t>VIDEOS</a:t>
            </a:r>
          </a:p>
          <a:p>
            <a:pPr lvl="2"/>
            <a:r>
              <a:rPr lang="en-US" sz="2400" dirty="0"/>
              <a:t>PROMOTIONAL – Short and Long</a:t>
            </a:r>
          </a:p>
          <a:p>
            <a:pPr lvl="2"/>
            <a:r>
              <a:rPr lang="en-US" sz="2400" dirty="0"/>
              <a:t>FIVE (5) LESSONS</a:t>
            </a:r>
          </a:p>
          <a:p>
            <a:pPr lvl="2"/>
            <a:r>
              <a:rPr lang="en-US" sz="2400" dirty="0"/>
              <a:t>GRANGE PBS, INFO, VACCINATION PROMO </a:t>
            </a:r>
          </a:p>
          <a:p>
            <a:pPr lvl="1"/>
            <a:r>
              <a:rPr lang="en-US" sz="2800" dirty="0"/>
              <a:t>FIVE SURVEYS</a:t>
            </a:r>
          </a:p>
          <a:p>
            <a:r>
              <a:rPr lang="en-US" sz="3200" dirty="0"/>
              <a:t>PRINTED MATERIALS</a:t>
            </a:r>
          </a:p>
          <a:p>
            <a:pPr lvl="1"/>
            <a:r>
              <a:rPr lang="en-US" sz="2800" dirty="0"/>
              <a:t>2 - PRE-SURGERY GUIDE (High Quality Print &amp; Print At Home Version)</a:t>
            </a:r>
          </a:p>
          <a:p>
            <a:pPr lvl="1"/>
            <a:r>
              <a:rPr lang="en-US" sz="2800" dirty="0"/>
              <a:t>2 -PLANNING FOR MY FUTURE GUIDE (High Quality Print &amp; Print At Home)</a:t>
            </a:r>
          </a:p>
          <a:p>
            <a:pPr lvl="1"/>
            <a:r>
              <a:rPr lang="en-US" sz="2800" dirty="0"/>
              <a:t>2 – FLYERS (Full Page &amp; Half Page)</a:t>
            </a:r>
          </a:p>
          <a:p>
            <a:pPr lvl="1"/>
            <a:r>
              <a:rPr lang="en-US" sz="2800" dirty="0"/>
              <a:t>4 - SURVEYS</a:t>
            </a:r>
          </a:p>
          <a:p>
            <a:pPr lvl="1"/>
            <a:r>
              <a:rPr lang="en-US" sz="2800" dirty="0"/>
              <a:t>PROJECT SUMMARY</a:t>
            </a:r>
          </a:p>
          <a:p>
            <a:pPr lvl="1"/>
            <a:r>
              <a:rPr lang="en-US" sz="2800" dirty="0"/>
              <a:t>INCENTIVE PROGRAM</a:t>
            </a:r>
          </a:p>
          <a:p>
            <a:pPr lvl="1"/>
            <a:r>
              <a:rPr lang="en-US" sz="2800" dirty="0"/>
              <a:t>CAMPAIGN KICK-OFF BRIEFING (FROM NG 2023 CONVENTION)</a:t>
            </a:r>
          </a:p>
          <a:p>
            <a:pPr lvl="1"/>
            <a:r>
              <a:rPr lang="en-US" sz="2800" dirty="0"/>
              <a:t>REPORTING FORM (MAY AND OCTOBER)</a:t>
            </a:r>
          </a:p>
          <a:p>
            <a:pPr lvl="1"/>
            <a:r>
              <a:rPr lang="en-US" sz="2800" dirty="0"/>
              <a:t>INTRODUCTION LETTER</a:t>
            </a:r>
          </a:p>
        </p:txBody>
      </p:sp>
      <p:pic>
        <p:nvPicPr>
          <p:cNvPr id="5" name="Picture 4" descr="A logo of a company&#10;&#10;Description automatically generated">
            <a:extLst>
              <a:ext uri="{FF2B5EF4-FFF2-40B4-BE49-F238E27FC236}">
                <a16:creationId xmlns:a16="http://schemas.microsoft.com/office/drawing/2014/main" id="{CD7C86D6-BAFD-AA8A-AE44-489B9B87AB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276" y="416690"/>
            <a:ext cx="2042160" cy="2389632"/>
          </a:xfrm>
          <a:prstGeom prst="rect">
            <a:avLst/>
          </a:prstGeom>
        </p:spPr>
      </p:pic>
    </p:spTree>
    <p:extLst>
      <p:ext uri="{BB962C8B-B14F-4D97-AF65-F5344CB8AC3E}">
        <p14:creationId xmlns:p14="http://schemas.microsoft.com/office/powerpoint/2010/main" val="2977311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D324B-9330-3742-28B6-2FBABD289AF7}"/>
              </a:ext>
            </a:extLst>
          </p:cNvPr>
          <p:cNvSpPr>
            <a:spLocks noGrp="1"/>
          </p:cNvSpPr>
          <p:nvPr>
            <p:ph type="title"/>
          </p:nvPr>
        </p:nvSpPr>
        <p:spPr>
          <a:xfrm>
            <a:off x="838200" y="211873"/>
            <a:ext cx="10515600" cy="691377"/>
          </a:xfrm>
        </p:spPr>
        <p:txBody>
          <a:bodyPr>
            <a:normAutofit fontScale="90000"/>
          </a:bodyPr>
          <a:lstStyle/>
          <a:p>
            <a:r>
              <a:rPr lang="en-US" b="1" dirty="0">
                <a:latin typeface="+mn-lt"/>
              </a:rPr>
              <a:t>USB FLASH DRIVE CONTENTS – Printed Materials</a:t>
            </a:r>
          </a:p>
        </p:txBody>
      </p:sp>
      <p:sp>
        <p:nvSpPr>
          <p:cNvPr id="6" name="Content Placeholder 5">
            <a:extLst>
              <a:ext uri="{FF2B5EF4-FFF2-40B4-BE49-F238E27FC236}">
                <a16:creationId xmlns:a16="http://schemas.microsoft.com/office/drawing/2014/main" id="{A9D3F58D-589A-D715-711A-17C30637924F}"/>
              </a:ext>
            </a:extLst>
          </p:cNvPr>
          <p:cNvSpPr>
            <a:spLocks noGrp="1"/>
          </p:cNvSpPr>
          <p:nvPr>
            <p:ph idx="1"/>
          </p:nvPr>
        </p:nvSpPr>
        <p:spPr>
          <a:xfrm>
            <a:off x="542693" y="1025914"/>
            <a:ext cx="11106614" cy="5620213"/>
          </a:xfrm>
        </p:spPr>
        <p:txBody>
          <a:bodyPr>
            <a:normAutofit/>
          </a:bodyPr>
          <a:lstStyle/>
          <a:p>
            <a:r>
              <a:rPr lang="en-US" dirty="0"/>
              <a:t>PRE-SURGERY GUIDE – QUESTION PROMPT LIST (QPL) – High Quality Print</a:t>
            </a:r>
          </a:p>
          <a:p>
            <a:r>
              <a:rPr lang="en-US" dirty="0"/>
              <a:t>PRE-SURGERY GUIDE – QUESTION PROMPT LIST (QPL)- Print At Home</a:t>
            </a:r>
          </a:p>
          <a:p>
            <a:r>
              <a:rPr lang="en-US" dirty="0"/>
              <a:t>PRE-SURGERY – QUESTION PROMPT LIST (QPL) </a:t>
            </a:r>
            <a:r>
              <a:rPr lang="en-US" u="sng" dirty="0"/>
              <a:t>SURVEY</a:t>
            </a:r>
            <a:r>
              <a:rPr lang="en-US" dirty="0"/>
              <a:t> – Google Forms</a:t>
            </a:r>
          </a:p>
          <a:p>
            <a:endParaRPr lang="en-US" dirty="0"/>
          </a:p>
          <a:p>
            <a:r>
              <a:rPr lang="en-US" dirty="0"/>
              <a:t>PLANNING FOR MY FUTURE GUIDE – Print At Home</a:t>
            </a:r>
          </a:p>
          <a:p>
            <a:r>
              <a:rPr lang="en-US" dirty="0"/>
              <a:t>PLANNING FOR MY FUTURE GUIDE – High Quality Print</a:t>
            </a:r>
          </a:p>
          <a:p>
            <a:r>
              <a:rPr lang="en-US" dirty="0"/>
              <a:t>PLANNING FOR MY FUTURE GUIDE </a:t>
            </a:r>
            <a:r>
              <a:rPr lang="en-US" u="sng" dirty="0"/>
              <a:t>SURVEY</a:t>
            </a:r>
            <a:r>
              <a:rPr lang="en-US" dirty="0"/>
              <a:t> – Google Forms</a:t>
            </a:r>
          </a:p>
          <a:p>
            <a:endParaRPr lang="en-US" dirty="0"/>
          </a:p>
          <a:p>
            <a:r>
              <a:rPr lang="en-US" dirty="0"/>
              <a:t>PROMOTIONAL VIDEO SURVEY – Google Forms</a:t>
            </a:r>
          </a:p>
          <a:p>
            <a:r>
              <a:rPr lang="en-US" dirty="0"/>
              <a:t>PUBLIC CAMPAIGN SURVEY – Google Forms</a:t>
            </a:r>
          </a:p>
          <a:p>
            <a:r>
              <a:rPr lang="en-US" b="1" u="sng" dirty="0">
                <a:solidFill>
                  <a:srgbClr val="0070C0"/>
                </a:solidFill>
              </a:rPr>
              <a:t>www.seniorsurgeryguides.com </a:t>
            </a:r>
            <a:r>
              <a:rPr lang="en-US" dirty="0"/>
              <a:t>Website Survey – Google Forms</a:t>
            </a:r>
          </a:p>
          <a:p>
            <a:endParaRPr lang="en-US" dirty="0"/>
          </a:p>
        </p:txBody>
      </p:sp>
    </p:spTree>
    <p:extLst>
      <p:ext uri="{BB962C8B-B14F-4D97-AF65-F5344CB8AC3E}">
        <p14:creationId xmlns:p14="http://schemas.microsoft.com/office/powerpoint/2010/main" val="13620681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15C8E-A792-BFED-78DD-A9B93E7C0720}"/>
              </a:ext>
            </a:extLst>
          </p:cNvPr>
          <p:cNvSpPr>
            <a:spLocks noGrp="1"/>
          </p:cNvSpPr>
          <p:nvPr>
            <p:ph type="title"/>
          </p:nvPr>
        </p:nvSpPr>
        <p:spPr>
          <a:xfrm>
            <a:off x="715536" y="142101"/>
            <a:ext cx="10515600" cy="1006761"/>
          </a:xfrm>
        </p:spPr>
        <p:txBody>
          <a:bodyPr>
            <a:normAutofit fontScale="90000"/>
          </a:bodyPr>
          <a:lstStyle/>
          <a:p>
            <a:r>
              <a:rPr lang="en-US" sz="3600" b="1" dirty="0">
                <a:latin typeface="+mn-lt"/>
              </a:rPr>
              <a:t>USB FLASH DRIVE CONTENTS – VIDEOS </a:t>
            </a:r>
            <a:br>
              <a:rPr lang="en-US" dirty="0">
                <a:latin typeface="+mn-lt"/>
              </a:rPr>
            </a:br>
            <a:r>
              <a:rPr lang="en-US" dirty="0">
                <a:latin typeface="+mn-lt"/>
              </a:rPr>
              <a:t>                   </a:t>
            </a:r>
            <a:r>
              <a:rPr lang="en-US" sz="2800" dirty="0">
                <a:latin typeface="+mn-lt"/>
              </a:rPr>
              <a:t>WITH SUBTITLES AND WITHOUT SUBTITLES</a:t>
            </a:r>
          </a:p>
        </p:txBody>
      </p:sp>
      <p:sp>
        <p:nvSpPr>
          <p:cNvPr id="3" name="Content Placeholder 2">
            <a:extLst>
              <a:ext uri="{FF2B5EF4-FFF2-40B4-BE49-F238E27FC236}">
                <a16:creationId xmlns:a16="http://schemas.microsoft.com/office/drawing/2014/main" id="{E94FE56D-BE18-7C86-5EEC-B23C86B4D118}"/>
              </a:ext>
            </a:extLst>
          </p:cNvPr>
          <p:cNvSpPr>
            <a:spLocks noGrp="1"/>
          </p:cNvSpPr>
          <p:nvPr>
            <p:ph idx="1"/>
          </p:nvPr>
        </p:nvSpPr>
        <p:spPr>
          <a:xfrm>
            <a:off x="263769" y="1348441"/>
            <a:ext cx="11664461" cy="5367457"/>
          </a:xfrm>
        </p:spPr>
        <p:txBody>
          <a:bodyPr>
            <a:noAutofit/>
          </a:bodyPr>
          <a:lstStyle/>
          <a:p>
            <a:r>
              <a:rPr lang="en-US" sz="3200" dirty="0"/>
              <a:t>LESSON 1 – ADVOCACY AND SHARED-DECISION MAKING (6 Minute)</a:t>
            </a:r>
          </a:p>
          <a:p>
            <a:r>
              <a:rPr lang="en-US" sz="3200" dirty="0"/>
              <a:t>LESSON 2 – HOSPITALIZATIONS (6 Minute)</a:t>
            </a:r>
          </a:p>
          <a:p>
            <a:r>
              <a:rPr lang="en-US" sz="3200" dirty="0"/>
              <a:t>LESSON 3 – FALLS (6 Minute)</a:t>
            </a:r>
          </a:p>
          <a:p>
            <a:r>
              <a:rPr lang="en-US" sz="3200" dirty="0"/>
              <a:t>LESSON 4 – TALKING TO OTHERS (6 Minute)</a:t>
            </a:r>
          </a:p>
          <a:p>
            <a:r>
              <a:rPr lang="en-US" sz="3200" dirty="0"/>
              <a:t>LESSON 5 – QUESTION PROMPT LISTS – PRE-SURGERY AND 					PLANNING FOR MY FUTURE  (6 Minute)</a:t>
            </a:r>
          </a:p>
          <a:p>
            <a:r>
              <a:rPr lang="en-US" sz="3200" dirty="0"/>
              <a:t>PROMOTIONAL VIDEO – REACHING RURAL SURGICAL SENIORS (23 Minutes)</a:t>
            </a:r>
          </a:p>
        </p:txBody>
      </p:sp>
    </p:spTree>
    <p:extLst>
      <p:ext uri="{BB962C8B-B14F-4D97-AF65-F5344CB8AC3E}">
        <p14:creationId xmlns:p14="http://schemas.microsoft.com/office/powerpoint/2010/main" val="31647097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BB470-7130-3AFD-F224-5D081B9A14FB}"/>
              </a:ext>
            </a:extLst>
          </p:cNvPr>
          <p:cNvSpPr>
            <a:spLocks noGrp="1"/>
          </p:cNvSpPr>
          <p:nvPr>
            <p:ph type="title"/>
          </p:nvPr>
        </p:nvSpPr>
        <p:spPr>
          <a:xfrm>
            <a:off x="838200" y="-260525"/>
            <a:ext cx="10515600" cy="1325563"/>
          </a:xfrm>
        </p:spPr>
        <p:txBody>
          <a:bodyPr>
            <a:normAutofit/>
          </a:bodyPr>
          <a:lstStyle/>
          <a:p>
            <a:r>
              <a:rPr lang="en-US" sz="4000" b="1" dirty="0">
                <a:latin typeface="+mn-lt"/>
              </a:rPr>
              <a:t>CONTRACT INFO</a:t>
            </a:r>
          </a:p>
        </p:txBody>
      </p:sp>
      <p:sp>
        <p:nvSpPr>
          <p:cNvPr id="3" name="Content Placeholder 2">
            <a:extLst>
              <a:ext uri="{FF2B5EF4-FFF2-40B4-BE49-F238E27FC236}">
                <a16:creationId xmlns:a16="http://schemas.microsoft.com/office/drawing/2014/main" id="{018EFEF1-9714-6230-DE50-96CE77AA7BB8}"/>
              </a:ext>
            </a:extLst>
          </p:cNvPr>
          <p:cNvSpPr>
            <a:spLocks noGrp="1"/>
          </p:cNvSpPr>
          <p:nvPr>
            <p:ph idx="1"/>
          </p:nvPr>
        </p:nvSpPr>
        <p:spPr>
          <a:xfrm>
            <a:off x="470210" y="832339"/>
            <a:ext cx="10515600" cy="6025662"/>
          </a:xfrm>
        </p:spPr>
        <p:txBody>
          <a:bodyPr>
            <a:normAutofit fontScale="55000" lnSpcReduction="20000"/>
          </a:bodyPr>
          <a:lstStyle/>
          <a:p>
            <a:r>
              <a:rPr lang="en-US" sz="5800" dirty="0"/>
              <a:t>Award – June 1, 2023</a:t>
            </a:r>
          </a:p>
          <a:p>
            <a:r>
              <a:rPr lang="en-US" sz="5800" dirty="0"/>
              <a:t>End – 31 May 2025, 2 Years</a:t>
            </a:r>
          </a:p>
          <a:p>
            <a:r>
              <a:rPr lang="en-US" sz="5800" dirty="0"/>
              <a:t>Firm-fixed Price = $248,313 – Can not Exceed</a:t>
            </a:r>
          </a:p>
          <a:p>
            <a:r>
              <a:rPr lang="en-US" sz="5800" dirty="0"/>
              <a:t>Firm Scheduled Deliverables</a:t>
            </a:r>
          </a:p>
          <a:p>
            <a:r>
              <a:rPr lang="en-US" sz="5800" dirty="0"/>
              <a:t>Disseminate To 150,000+ Folks</a:t>
            </a:r>
          </a:p>
          <a:p>
            <a:r>
              <a:rPr lang="en-US" sz="5800" dirty="0">
                <a:highlight>
                  <a:srgbClr val="FFFF00"/>
                </a:highlight>
              </a:rPr>
              <a:t>Collect And Provide To PCORI Metrics/Numbers Of Distribution</a:t>
            </a:r>
          </a:p>
          <a:p>
            <a:r>
              <a:rPr lang="en-US" sz="5800" dirty="0"/>
              <a:t>Focus – Seniors, Families, Caregivers, Others</a:t>
            </a:r>
          </a:p>
          <a:p>
            <a:pPr lvl="1"/>
            <a:r>
              <a:rPr lang="en-US" sz="5900" dirty="0"/>
              <a:t>Dissemination of Pre-surgery Guide</a:t>
            </a:r>
          </a:p>
          <a:p>
            <a:pPr lvl="1"/>
            <a:r>
              <a:rPr lang="en-US" sz="5900" dirty="0"/>
              <a:t>Dissemination of Planning For My Future Guide</a:t>
            </a:r>
          </a:p>
          <a:p>
            <a:pPr lvl="1"/>
            <a:r>
              <a:rPr lang="en-US" sz="5900" dirty="0"/>
              <a:t>Disseminate Promotional Video And Lessons Videos</a:t>
            </a:r>
          </a:p>
          <a:p>
            <a:pPr lvl="1"/>
            <a:r>
              <a:rPr lang="en-US" sz="5900" dirty="0"/>
              <a:t>Develop And Deploy Website Containing All Information Developed</a:t>
            </a:r>
          </a:p>
          <a:p>
            <a:pPr marL="0" indent="0">
              <a:buNone/>
            </a:pPr>
            <a:r>
              <a:rPr lang="en-US" sz="4500" dirty="0"/>
              <a:t>.</a:t>
            </a:r>
          </a:p>
        </p:txBody>
      </p:sp>
    </p:spTree>
    <p:extLst>
      <p:ext uri="{BB962C8B-B14F-4D97-AF65-F5344CB8AC3E}">
        <p14:creationId xmlns:p14="http://schemas.microsoft.com/office/powerpoint/2010/main" val="147080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D4A9B-6509-A73B-EC11-D9F1F59AADD9}"/>
              </a:ext>
            </a:extLst>
          </p:cNvPr>
          <p:cNvSpPr>
            <a:spLocks noGrp="1"/>
          </p:cNvSpPr>
          <p:nvPr>
            <p:ph type="title"/>
          </p:nvPr>
        </p:nvSpPr>
        <p:spPr>
          <a:xfrm>
            <a:off x="838200" y="254000"/>
            <a:ext cx="10515600" cy="579120"/>
          </a:xfrm>
        </p:spPr>
        <p:txBody>
          <a:bodyPr>
            <a:normAutofit fontScale="90000"/>
          </a:bodyPr>
          <a:lstStyle/>
          <a:p>
            <a:r>
              <a:rPr lang="en-US" b="1" dirty="0">
                <a:latin typeface="+mn-lt"/>
              </a:rPr>
              <a:t>CONTRACT REQUIREMENTS</a:t>
            </a:r>
          </a:p>
        </p:txBody>
      </p:sp>
      <p:sp>
        <p:nvSpPr>
          <p:cNvPr id="3" name="Content Placeholder 2">
            <a:extLst>
              <a:ext uri="{FF2B5EF4-FFF2-40B4-BE49-F238E27FC236}">
                <a16:creationId xmlns:a16="http://schemas.microsoft.com/office/drawing/2014/main" id="{D6FE0CF4-0BC9-1E87-2657-6BFCC58E7986}"/>
              </a:ext>
            </a:extLst>
          </p:cNvPr>
          <p:cNvSpPr>
            <a:spLocks noGrp="1"/>
          </p:cNvSpPr>
          <p:nvPr>
            <p:ph idx="1"/>
          </p:nvPr>
        </p:nvSpPr>
        <p:spPr>
          <a:xfrm>
            <a:off x="427893" y="1016000"/>
            <a:ext cx="10515600" cy="5713046"/>
          </a:xfrm>
        </p:spPr>
        <p:txBody>
          <a:bodyPr>
            <a:normAutofit fontScale="92500" lnSpcReduction="10000"/>
          </a:bodyPr>
          <a:lstStyle/>
          <a:p>
            <a:r>
              <a:rPr lang="en-US" sz="3600" dirty="0"/>
              <a:t>REQUIREMENTS – DISSEMINATION TO MINIMUM OF 150,000 PEOPLE</a:t>
            </a:r>
          </a:p>
          <a:p>
            <a:pPr lvl="1"/>
            <a:r>
              <a:rPr lang="en-US" sz="3200" dirty="0"/>
              <a:t>Lecturer’s Programs</a:t>
            </a:r>
          </a:p>
          <a:p>
            <a:pPr lvl="1"/>
            <a:r>
              <a:rPr lang="en-US" sz="3200" dirty="0"/>
              <a:t>Patient, Family, Caregivers</a:t>
            </a:r>
          </a:p>
          <a:p>
            <a:pPr lvl="1"/>
            <a:r>
              <a:rPr lang="en-US" sz="3200" u="sng" dirty="0"/>
              <a:t>COMMUNITY OUTREACH </a:t>
            </a:r>
            <a:r>
              <a:rPr lang="en-US" sz="3200" dirty="0"/>
              <a:t>- FFA Club, 4-H Club, Masons, VFW, American Legion, Organizations, Senior Centers, Churches, Fairs, Clubs, Extension Service, Farm Bureau, Town Halls, Snr Friendship Cntr, Funeral/Cremation Homes, Jewish Family Services, Snr Town Square, ETC,</a:t>
            </a:r>
          </a:p>
          <a:p>
            <a:pPr lvl="1"/>
            <a:r>
              <a:rPr lang="en-US" sz="3200" u="sng" dirty="0"/>
              <a:t>Professionals</a:t>
            </a:r>
            <a:r>
              <a:rPr lang="en-US" sz="3200" dirty="0"/>
              <a:t>:  Clinicians, Urgent Care Facilities, Elder Lawyer Offices, Doctors Offices, Assisted Living Facilities, Nursing Homes, </a:t>
            </a:r>
          </a:p>
          <a:p>
            <a:pPr lvl="1"/>
            <a:r>
              <a:rPr lang="en-US" sz="3200" dirty="0"/>
              <a:t>Conduct OPEN Forums FOR Public</a:t>
            </a:r>
          </a:p>
          <a:p>
            <a:pPr lvl="1"/>
            <a:r>
              <a:rPr lang="en-US" sz="3200" dirty="0"/>
              <a:t>Social Media, FB, YouTube, Newspapers, Local TV, Radio</a:t>
            </a:r>
          </a:p>
          <a:p>
            <a:endParaRPr lang="en-US" dirty="0"/>
          </a:p>
        </p:txBody>
      </p:sp>
    </p:spTree>
    <p:extLst>
      <p:ext uri="{BB962C8B-B14F-4D97-AF65-F5344CB8AC3E}">
        <p14:creationId xmlns:p14="http://schemas.microsoft.com/office/powerpoint/2010/main" val="161650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B67D6-A426-A890-C054-D448A346513C}"/>
              </a:ext>
            </a:extLst>
          </p:cNvPr>
          <p:cNvSpPr>
            <a:spLocks noGrp="1"/>
          </p:cNvSpPr>
          <p:nvPr>
            <p:ph type="title"/>
          </p:nvPr>
        </p:nvSpPr>
        <p:spPr>
          <a:xfrm>
            <a:off x="838200" y="0"/>
            <a:ext cx="10515600" cy="732155"/>
          </a:xfrm>
        </p:spPr>
        <p:txBody>
          <a:bodyPr>
            <a:normAutofit/>
          </a:bodyPr>
          <a:lstStyle/>
          <a:p>
            <a:r>
              <a:rPr lang="en-US" sz="4000" b="1" dirty="0">
                <a:latin typeface="+mn-lt"/>
              </a:rPr>
              <a:t>NATIONAL GRANGE TEAM TASKS</a:t>
            </a:r>
          </a:p>
        </p:txBody>
      </p:sp>
      <p:sp>
        <p:nvSpPr>
          <p:cNvPr id="3" name="Content Placeholder 2">
            <a:extLst>
              <a:ext uri="{FF2B5EF4-FFF2-40B4-BE49-F238E27FC236}">
                <a16:creationId xmlns:a16="http://schemas.microsoft.com/office/drawing/2014/main" id="{0D011FEB-26A9-15D3-F837-14BE97DDA5CB}"/>
              </a:ext>
            </a:extLst>
          </p:cNvPr>
          <p:cNvSpPr>
            <a:spLocks noGrp="1"/>
          </p:cNvSpPr>
          <p:nvPr>
            <p:ph idx="1"/>
          </p:nvPr>
        </p:nvSpPr>
        <p:spPr>
          <a:xfrm>
            <a:off x="501805" y="691375"/>
            <a:ext cx="11251579" cy="6322741"/>
          </a:xfrm>
        </p:spPr>
        <p:txBody>
          <a:bodyPr>
            <a:normAutofit fontScale="70000" lnSpcReduction="20000"/>
          </a:bodyPr>
          <a:lstStyle/>
          <a:p>
            <a:pPr>
              <a:buFont typeface="Wingdings" panose="05000000000000000000" pitchFamily="2" charset="2"/>
              <a:buChar char="ü"/>
            </a:pPr>
            <a:r>
              <a:rPr lang="en-US" sz="4100" b="1" dirty="0">
                <a:solidFill>
                  <a:schemeClr val="accent6">
                    <a:lumMod val="75000"/>
                  </a:schemeClr>
                </a:solidFill>
              </a:rPr>
              <a:t>Announce Contract Win &amp; Pre-kick-0ff Advertising</a:t>
            </a:r>
          </a:p>
          <a:p>
            <a:pPr>
              <a:buFont typeface="Wingdings" panose="05000000000000000000" pitchFamily="2" charset="2"/>
              <a:buChar char="ü"/>
            </a:pPr>
            <a:r>
              <a:rPr lang="en-US" sz="4100" b="1" dirty="0">
                <a:solidFill>
                  <a:schemeClr val="accent6">
                    <a:lumMod val="75000"/>
                  </a:schemeClr>
                </a:solidFill>
              </a:rPr>
              <a:t>Developed the Website</a:t>
            </a:r>
          </a:p>
          <a:p>
            <a:pPr>
              <a:buFont typeface="Wingdings" panose="05000000000000000000" pitchFamily="2" charset="2"/>
              <a:buChar char="ü"/>
            </a:pPr>
            <a:r>
              <a:rPr lang="en-US" sz="4100" b="1" dirty="0">
                <a:solidFill>
                  <a:schemeClr val="accent6">
                    <a:lumMod val="75000"/>
                  </a:schemeClr>
                </a:solidFill>
              </a:rPr>
              <a:t>Developed the Videos And Lessons</a:t>
            </a:r>
          </a:p>
          <a:p>
            <a:pPr>
              <a:buFont typeface="Wingdings" panose="05000000000000000000" pitchFamily="2" charset="2"/>
              <a:buChar char="ü"/>
            </a:pPr>
            <a:r>
              <a:rPr lang="en-US" sz="4100" b="1" dirty="0">
                <a:solidFill>
                  <a:schemeClr val="accent6">
                    <a:lumMod val="75000"/>
                  </a:schemeClr>
                </a:solidFill>
              </a:rPr>
              <a:t>Developed the Two Guides </a:t>
            </a:r>
          </a:p>
          <a:p>
            <a:pPr>
              <a:buFont typeface="Wingdings" panose="05000000000000000000" pitchFamily="2" charset="2"/>
              <a:buChar char="ü"/>
            </a:pPr>
            <a:r>
              <a:rPr lang="en-US" sz="4100" b="1" dirty="0">
                <a:solidFill>
                  <a:schemeClr val="accent6">
                    <a:lumMod val="75000"/>
                  </a:schemeClr>
                </a:solidFill>
              </a:rPr>
              <a:t>Kick-off Campaign at National Grange Convention</a:t>
            </a:r>
          </a:p>
          <a:p>
            <a:pPr>
              <a:buFont typeface="Wingdings" panose="05000000000000000000" pitchFamily="2" charset="2"/>
              <a:buChar char="ü"/>
            </a:pPr>
            <a:r>
              <a:rPr lang="en-US" sz="4100" b="1" dirty="0">
                <a:solidFill>
                  <a:schemeClr val="accent6">
                    <a:lumMod val="75000"/>
                  </a:schemeClr>
                </a:solidFill>
              </a:rPr>
              <a:t>Distribute Materials/Flash Drive to State Grange State Leadership</a:t>
            </a:r>
          </a:p>
          <a:p>
            <a:r>
              <a:rPr lang="en-US" sz="4200" b="1" dirty="0"/>
              <a:t>Distribute Material to 1500 Community Granges - January</a:t>
            </a:r>
          </a:p>
          <a:p>
            <a:r>
              <a:rPr lang="en-US" sz="4200" b="1" dirty="0"/>
              <a:t>Workshop at Fly-in, March 17-20, 2024 </a:t>
            </a:r>
          </a:p>
          <a:p>
            <a:r>
              <a:rPr lang="en-US" sz="4200" b="1" dirty="0"/>
              <a:t>Workshop at 5 Regional Conferences – April, June, July </a:t>
            </a:r>
          </a:p>
          <a:p>
            <a:r>
              <a:rPr lang="en-US" sz="4200" b="1" dirty="0"/>
              <a:t>Booth at Nat’l FFA Convention, Mar 21-24, Sacramento, Ca ??</a:t>
            </a:r>
          </a:p>
          <a:p>
            <a:r>
              <a:rPr lang="en-US" sz="4200" b="1" dirty="0"/>
              <a:t>Workshop at State Conventions – Need Invite &amp; Housing Only</a:t>
            </a:r>
          </a:p>
          <a:p>
            <a:r>
              <a:rPr lang="en-US" sz="4200" b="1" dirty="0"/>
              <a:t>RRSS FB/YouTube ZOOMS – FEBUARY, APRIL,JUNE, AUGUST, OCTOBER</a:t>
            </a:r>
          </a:p>
          <a:p>
            <a:r>
              <a:rPr lang="en-US" sz="4200" b="1" dirty="0"/>
              <a:t>Booth/Hand-outs – Big E, Sept 2024</a:t>
            </a:r>
          </a:p>
          <a:p>
            <a:r>
              <a:rPr lang="en-US" sz="4200" b="1" dirty="0"/>
              <a:t>Constant Publications – Good Day, Patrons Chain, Social Media</a:t>
            </a:r>
          </a:p>
          <a:p>
            <a:endParaRPr lang="en-US" dirty="0"/>
          </a:p>
        </p:txBody>
      </p:sp>
    </p:spTree>
    <p:extLst>
      <p:ext uri="{BB962C8B-B14F-4D97-AF65-F5344CB8AC3E}">
        <p14:creationId xmlns:p14="http://schemas.microsoft.com/office/powerpoint/2010/main" val="1043365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27188-EEB3-7825-D760-A17749C9D74E}"/>
              </a:ext>
            </a:extLst>
          </p:cNvPr>
          <p:cNvSpPr>
            <a:spLocks noGrp="1"/>
          </p:cNvSpPr>
          <p:nvPr>
            <p:ph type="title"/>
          </p:nvPr>
        </p:nvSpPr>
        <p:spPr>
          <a:xfrm>
            <a:off x="838200" y="86500"/>
            <a:ext cx="10515600" cy="649636"/>
          </a:xfrm>
        </p:spPr>
        <p:txBody>
          <a:bodyPr>
            <a:normAutofit fontScale="90000"/>
          </a:bodyPr>
          <a:lstStyle/>
          <a:p>
            <a:r>
              <a:rPr lang="en-US" dirty="0">
                <a:latin typeface="+mn-lt"/>
              </a:rPr>
              <a:t>    </a:t>
            </a:r>
            <a:r>
              <a:rPr lang="en-US" sz="5300" b="1" dirty="0">
                <a:latin typeface="+mn-lt"/>
              </a:rPr>
              <a:t>STATE GRANGE INCENTIVES</a:t>
            </a:r>
          </a:p>
        </p:txBody>
      </p:sp>
      <p:sp>
        <p:nvSpPr>
          <p:cNvPr id="3" name="Content Placeholder 2">
            <a:extLst>
              <a:ext uri="{FF2B5EF4-FFF2-40B4-BE49-F238E27FC236}">
                <a16:creationId xmlns:a16="http://schemas.microsoft.com/office/drawing/2014/main" id="{0F9FED5C-7466-BC2B-F57D-FBA5FA690F6C}"/>
              </a:ext>
            </a:extLst>
          </p:cNvPr>
          <p:cNvSpPr>
            <a:spLocks noGrp="1"/>
          </p:cNvSpPr>
          <p:nvPr>
            <p:ph idx="1"/>
          </p:nvPr>
        </p:nvSpPr>
        <p:spPr>
          <a:xfrm>
            <a:off x="457664" y="674802"/>
            <a:ext cx="11276671" cy="6183197"/>
          </a:xfrm>
        </p:spPr>
        <p:txBody>
          <a:bodyPr>
            <a:noAutofit/>
          </a:bodyPr>
          <a:lstStyle/>
          <a:p>
            <a:r>
              <a:rPr lang="en-US" sz="3200" dirty="0">
                <a:highlight>
                  <a:srgbClr val="FFFF00"/>
                </a:highlight>
              </a:rPr>
              <a:t>FIRST 15 STATE GRANGES = $500</a:t>
            </a:r>
          </a:p>
          <a:p>
            <a:pPr lvl="1"/>
            <a:r>
              <a:rPr lang="en-US" sz="3200" dirty="0"/>
              <a:t>State Grange Host a RRSS Event - #s</a:t>
            </a:r>
          </a:p>
          <a:p>
            <a:pPr lvl="1"/>
            <a:r>
              <a:rPr lang="en-US" sz="3200" dirty="0"/>
              <a:t>Publish RRSS Program in State Newsletter 6 Times - </a:t>
            </a:r>
            <a:r>
              <a:rPr lang="en-US" sz="3000" dirty="0"/>
              <a:t># Of Folks Receiving Each Newsletter</a:t>
            </a:r>
          </a:p>
          <a:p>
            <a:pPr lvl="1"/>
            <a:r>
              <a:rPr lang="en-US" sz="3200" dirty="0"/>
              <a:t> Provide Info On Social Media, Local Media [TV, Radio, News] (Provide Screenshot Or Full Article) - #s Circulated</a:t>
            </a:r>
          </a:p>
          <a:p>
            <a:pPr lvl="1"/>
            <a:r>
              <a:rPr lang="en-US" sz="3200" dirty="0"/>
              <a:t>Display/Give At State/County Fair, Guides – Provide #S Exposed</a:t>
            </a:r>
          </a:p>
          <a:p>
            <a:pPr lvl="1"/>
            <a:r>
              <a:rPr lang="en-US" sz="3200" dirty="0"/>
              <a:t>Incorporate Into State Convention – Workshop On Topic (Joan C. Smith Can Present, Only Housing Req)</a:t>
            </a:r>
          </a:p>
          <a:p>
            <a:pPr>
              <a:lnSpc>
                <a:spcPct val="100000"/>
              </a:lnSpc>
            </a:pPr>
            <a:r>
              <a:rPr lang="en-US" sz="3200" dirty="0"/>
              <a:t>PROVIDE SEMI-ANNUAL TOTALS OF PEOPLE INFLUENCED - Report In May And October  Email:  </a:t>
            </a:r>
            <a:r>
              <a:rPr lang="en-US" sz="3200" u="sng" dirty="0" err="1"/>
              <a:t>r</a:t>
            </a:r>
            <a:r>
              <a:rPr lang="en-US" sz="3200" u="sng" dirty="0" err="1">
                <a:hlinkClick r:id="rId2">
                  <a:extLst>
                    <a:ext uri="{A12FA001-AC4F-418D-AE19-62706E023703}">
                      <ahyp:hlinkClr xmlns:ahyp="http://schemas.microsoft.com/office/drawing/2018/hyperlinkcolor" val="tx"/>
                    </a:ext>
                  </a:extLst>
                </a:hlinkClick>
              </a:rPr>
              <a:t>r</a:t>
            </a:r>
            <a:r>
              <a:rPr lang="en-US" sz="3200" dirty="0" err="1">
                <a:hlinkClick r:id="rId2">
                  <a:extLst>
                    <a:ext uri="{A12FA001-AC4F-418D-AE19-62706E023703}">
                      <ahyp:hlinkClr xmlns:ahyp="http://schemas.microsoft.com/office/drawing/2018/hyperlinkcolor" val="tx"/>
                    </a:ext>
                  </a:extLst>
                </a:hlinkClick>
              </a:rPr>
              <a:t>ss@grange.Org</a:t>
            </a:r>
            <a:endParaRPr lang="en-US" sz="3200" dirty="0"/>
          </a:p>
          <a:p>
            <a:pPr>
              <a:lnSpc>
                <a:spcPct val="100000"/>
              </a:lnSpc>
            </a:pPr>
            <a:r>
              <a:rPr lang="en-US" sz="3200" b="1" dirty="0">
                <a:solidFill>
                  <a:srgbClr val="C00000"/>
                </a:solidFill>
                <a:latin typeface="Calibri" panose="020F0502020204030204"/>
              </a:rPr>
              <a:t>Conduct any 3 of above.  Checks at 2024 NG Convention</a:t>
            </a:r>
            <a:endPar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endParaRPr>
          </a:p>
        </p:txBody>
      </p:sp>
      <p:pic>
        <p:nvPicPr>
          <p:cNvPr id="5" name="Picture 4" descr="A logo of a company&#10;&#10;Description automatically generated">
            <a:extLst>
              <a:ext uri="{FF2B5EF4-FFF2-40B4-BE49-F238E27FC236}">
                <a16:creationId xmlns:a16="http://schemas.microsoft.com/office/drawing/2014/main" id="{D2CB1EB4-29A5-9B41-4D1E-C57DF6BA98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4363" y="86501"/>
            <a:ext cx="1439437" cy="1539100"/>
          </a:xfrm>
          <a:prstGeom prst="rect">
            <a:avLst/>
          </a:prstGeom>
        </p:spPr>
      </p:pic>
    </p:spTree>
    <p:extLst>
      <p:ext uri="{BB962C8B-B14F-4D97-AF65-F5344CB8AC3E}">
        <p14:creationId xmlns:p14="http://schemas.microsoft.com/office/powerpoint/2010/main" val="4218137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68F94-01B6-EAE4-CBDD-F028DAEF8337}"/>
              </a:ext>
            </a:extLst>
          </p:cNvPr>
          <p:cNvSpPr>
            <a:spLocks noGrp="1"/>
          </p:cNvSpPr>
          <p:nvPr>
            <p:ph type="title"/>
          </p:nvPr>
        </p:nvSpPr>
        <p:spPr>
          <a:xfrm>
            <a:off x="838200" y="100361"/>
            <a:ext cx="10515600" cy="747133"/>
          </a:xfrm>
        </p:spPr>
        <p:txBody>
          <a:bodyPr>
            <a:normAutofit/>
          </a:bodyPr>
          <a:lstStyle/>
          <a:p>
            <a:r>
              <a:rPr lang="en-US" b="1" dirty="0">
                <a:latin typeface="+mn-lt"/>
              </a:rPr>
              <a:t>COMMUNITY GRANGES INCENTIVES</a:t>
            </a:r>
          </a:p>
        </p:txBody>
      </p:sp>
      <p:sp>
        <p:nvSpPr>
          <p:cNvPr id="5" name="TextBox 4">
            <a:extLst>
              <a:ext uri="{FF2B5EF4-FFF2-40B4-BE49-F238E27FC236}">
                <a16:creationId xmlns:a16="http://schemas.microsoft.com/office/drawing/2014/main" id="{59D4E421-DCC6-5D36-BB6B-B7FDCF3EED26}"/>
              </a:ext>
            </a:extLst>
          </p:cNvPr>
          <p:cNvSpPr txBox="1"/>
          <p:nvPr/>
        </p:nvSpPr>
        <p:spPr>
          <a:xfrm>
            <a:off x="186503" y="671691"/>
            <a:ext cx="11818993" cy="6186309"/>
          </a:xfrm>
          <a:prstGeom prst="rect">
            <a:avLst/>
          </a:prstGeom>
          <a:noFill/>
        </p:spPr>
        <p:txBody>
          <a:bodyPr wrap="square">
            <a:spAutoFit/>
          </a:bodyPr>
          <a:lstStyle/>
          <a:p>
            <a:pPr marL="571500" indent="-571500">
              <a:buFont typeface="Arial" panose="020B0604020202020204" pitchFamily="34" charset="0"/>
              <a:buChar char="•"/>
            </a:pPr>
            <a:r>
              <a:rPr lang="en-US" sz="3600" dirty="0">
                <a:highlight>
                  <a:srgbClr val="FFFF00"/>
                </a:highlight>
              </a:rPr>
              <a:t>FIRST 250 COMMUNITY GRANGES = $100</a:t>
            </a:r>
          </a:p>
          <a:p>
            <a:pPr marL="914400" lvl="1" indent="-457200">
              <a:buFont typeface="Arial" panose="020B0604020202020204" pitchFamily="34" charset="0"/>
              <a:buChar char="•"/>
            </a:pPr>
            <a:r>
              <a:rPr lang="en-US" sz="3200" dirty="0"/>
              <a:t>Conduct a Grange Program - # present</a:t>
            </a:r>
          </a:p>
          <a:p>
            <a:pPr marL="914400" lvl="1" indent="-457200">
              <a:buFont typeface="Arial" panose="020B0604020202020204" pitchFamily="34" charset="0"/>
              <a:buChar char="•"/>
            </a:pPr>
            <a:r>
              <a:rPr lang="en-US" sz="3200" dirty="0"/>
              <a:t>Conduct a Public Forum(s)/Program(s) - #present</a:t>
            </a:r>
          </a:p>
          <a:p>
            <a:pPr marL="914400" lvl="1" indent="-457200">
              <a:buFont typeface="Arial" panose="020B0604020202020204" pitchFamily="34" charset="0"/>
              <a:buChar char="•"/>
            </a:pPr>
            <a:r>
              <a:rPr lang="en-US" sz="3200" dirty="0"/>
              <a:t>Provide Video/Guides to 3 Other Organizations {Church, Senior Cntr, VFW, Masons, Clubs, FFA, 4H} – name and #s present/provided information</a:t>
            </a:r>
          </a:p>
          <a:p>
            <a:pPr marL="914400" lvl="1" indent="-457200">
              <a:buFont typeface="Arial" panose="020B0604020202020204" pitchFamily="34" charset="0"/>
              <a:buChar char="•"/>
            </a:pPr>
            <a:r>
              <a:rPr lang="en-US" sz="3200" dirty="0"/>
              <a:t>Have a Display/Fair &amp; Hand-Out Guides - #s</a:t>
            </a:r>
          </a:p>
          <a:p>
            <a:pPr marL="914400" lvl="1" indent="-457200">
              <a:buFont typeface="Arial" panose="020B0604020202020204" pitchFamily="34" charset="0"/>
              <a:buChar char="•"/>
            </a:pPr>
            <a:r>
              <a:rPr lang="en-US" sz="3200" dirty="0"/>
              <a:t>Provide Info on Social Media, Local Media [TV, Radio, Newsprint] (Provide screenshot or full article)</a:t>
            </a:r>
          </a:p>
          <a:p>
            <a:pPr marL="457200" indent="-457200">
              <a:buFont typeface="Wingdings" panose="05000000000000000000" pitchFamily="2" charset="2"/>
              <a:buChar char="§"/>
            </a:pPr>
            <a:r>
              <a:rPr lang="en-US" sz="3200" dirty="0"/>
              <a:t>PROVIDE SEMI-ANNUAL TOTALS OF PEOPLE INFLUENCED – Report </a:t>
            </a:r>
            <a:r>
              <a:rPr lang="en-US" dirty="0"/>
              <a:t> </a:t>
            </a:r>
            <a:r>
              <a:rPr lang="en-US" sz="3200" dirty="0"/>
              <a:t>in May and October  </a:t>
            </a:r>
            <a:r>
              <a:rPr kumimoji="0" lang="en-US" sz="3600" b="0" i="0" u="none" strike="noStrike" kern="1200" cap="none" spc="0" normalizeH="0" baseline="0" noProof="0" dirty="0">
                <a:ln>
                  <a:noFill/>
                </a:ln>
                <a:effectLst/>
                <a:uLnTx/>
                <a:uFillTx/>
                <a:latin typeface="Calibri" panose="020F0502020204030204"/>
                <a:ea typeface="+mn-ea"/>
                <a:cs typeface="+mn-cs"/>
              </a:rPr>
              <a:t>Email:  </a:t>
            </a:r>
            <a:r>
              <a:rPr kumimoji="0" lang="en-US" sz="3600" b="1" i="0" u="none" strike="noStrike" kern="1200" cap="none" spc="0" normalizeH="0" baseline="0" noProof="0" dirty="0">
                <a:ln>
                  <a:noFill/>
                </a:ln>
                <a:solidFill>
                  <a:srgbClr val="0070C0"/>
                </a:solidFill>
                <a:effectLst/>
                <a:uLnTx/>
                <a:uFillTx/>
                <a:latin typeface="Calibri" panose="020F0502020204030204"/>
                <a:ea typeface="+mn-ea"/>
                <a:cs typeface="+mn-cs"/>
                <a:hlinkClick r:id="rId2"/>
              </a:rPr>
              <a:t>rrss@grange.org</a:t>
            </a:r>
            <a:endParaRPr kumimoji="0" lang="en-US" sz="3600" b="1" i="0" u="none" strike="noStrike" kern="1200" cap="none" spc="0" normalizeH="0" baseline="0" noProof="0" dirty="0">
              <a:ln>
                <a:noFill/>
              </a:ln>
              <a:solidFill>
                <a:srgbClr val="0070C0"/>
              </a:solidFill>
              <a:effectLst/>
              <a:uLnTx/>
              <a:uFillTx/>
              <a:latin typeface="Calibri" panose="020F0502020204030204"/>
              <a:ea typeface="+mn-ea"/>
              <a:cs typeface="+mn-cs"/>
            </a:endParaRPr>
          </a:p>
          <a:p>
            <a:r>
              <a:rPr lang="en-US" sz="3600" b="1" dirty="0">
                <a:solidFill>
                  <a:srgbClr val="C00000"/>
                </a:solidFill>
                <a:latin typeface="Calibri" panose="020F0502020204030204"/>
              </a:rPr>
              <a:t>Conduct any 3 of above.  Checks at 2024 NG Convention</a:t>
            </a:r>
            <a:endParaRPr kumimoji="0" lang="en-US" sz="3600" b="1" i="0" u="none" strike="noStrike" kern="1200" cap="none" spc="0" normalizeH="0" baseline="0" noProof="0" dirty="0">
              <a:ln>
                <a:noFill/>
              </a:ln>
              <a:solidFill>
                <a:srgbClr val="C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6310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9E861-E4CF-C46E-DAA2-B8BC0FD63CD0}"/>
              </a:ext>
            </a:extLst>
          </p:cNvPr>
          <p:cNvSpPr>
            <a:spLocks noGrp="1"/>
          </p:cNvSpPr>
          <p:nvPr>
            <p:ph type="title"/>
          </p:nvPr>
        </p:nvSpPr>
        <p:spPr>
          <a:xfrm>
            <a:off x="674077" y="-115521"/>
            <a:ext cx="10515600" cy="1325563"/>
          </a:xfrm>
        </p:spPr>
        <p:txBody>
          <a:bodyPr>
            <a:normAutofit/>
          </a:bodyPr>
          <a:lstStyle/>
          <a:p>
            <a:r>
              <a:rPr lang="en-US" sz="4000" b="1" dirty="0">
                <a:solidFill>
                  <a:srgbClr val="FF0000"/>
                </a:solidFill>
                <a:latin typeface="+mn-lt"/>
              </a:rPr>
              <a:t>SOME OTHER IDEAS FOR JUNIOR GRANGERS</a:t>
            </a:r>
          </a:p>
        </p:txBody>
      </p:sp>
      <p:sp>
        <p:nvSpPr>
          <p:cNvPr id="3" name="Content Placeholder 2">
            <a:extLst>
              <a:ext uri="{FF2B5EF4-FFF2-40B4-BE49-F238E27FC236}">
                <a16:creationId xmlns:a16="http://schemas.microsoft.com/office/drawing/2014/main" id="{3C6D112D-BF81-D2A2-AE7C-8D678873CE20}"/>
              </a:ext>
            </a:extLst>
          </p:cNvPr>
          <p:cNvSpPr>
            <a:spLocks noGrp="1"/>
          </p:cNvSpPr>
          <p:nvPr>
            <p:ph idx="1"/>
          </p:nvPr>
        </p:nvSpPr>
        <p:spPr>
          <a:xfrm>
            <a:off x="674077" y="1031631"/>
            <a:ext cx="10515600" cy="5732583"/>
          </a:xfrm>
        </p:spPr>
        <p:txBody>
          <a:bodyPr>
            <a:normAutofit fontScale="92500"/>
          </a:bodyPr>
          <a:lstStyle/>
          <a:p>
            <a:r>
              <a:rPr lang="en-US" sz="3600" dirty="0"/>
              <a:t>When family member or neighbor is ill or recovering from surgery, you can HELP</a:t>
            </a:r>
          </a:p>
          <a:p>
            <a:pPr lvl="1"/>
            <a:r>
              <a:rPr lang="en-US" sz="3200" dirty="0"/>
              <a:t>Get their Mail Everyday</a:t>
            </a:r>
          </a:p>
          <a:p>
            <a:pPr lvl="1"/>
            <a:r>
              <a:rPr lang="en-US" sz="3200" dirty="0"/>
              <a:t>Walk their dog</a:t>
            </a:r>
          </a:p>
          <a:p>
            <a:pPr lvl="1"/>
            <a:r>
              <a:rPr lang="en-US" sz="3200" dirty="0"/>
              <a:t>Feed all the pets</a:t>
            </a:r>
          </a:p>
          <a:p>
            <a:pPr lvl="1"/>
            <a:r>
              <a:rPr lang="en-US" sz="3200" dirty="0"/>
              <a:t>Shovel the walks and porch, pick up sticks in yard</a:t>
            </a:r>
          </a:p>
          <a:p>
            <a:pPr lvl="1"/>
            <a:r>
              <a:rPr lang="en-US" sz="3200" dirty="0"/>
              <a:t>Carry in the Groceries</a:t>
            </a:r>
          </a:p>
          <a:p>
            <a:pPr lvl="1"/>
            <a:r>
              <a:rPr lang="en-US" sz="3200" dirty="0"/>
              <a:t>Read to them</a:t>
            </a:r>
          </a:p>
          <a:p>
            <a:pPr lvl="1"/>
            <a:r>
              <a:rPr lang="en-US" sz="3200" dirty="0"/>
              <a:t>Tell them About your Day At School, What Project You are Working On</a:t>
            </a:r>
          </a:p>
          <a:p>
            <a:pPr lvl="1"/>
            <a:r>
              <a:rPr lang="en-US" sz="3200" dirty="0"/>
              <a:t>Play your instrument for them, or dance or do a craft together</a:t>
            </a:r>
          </a:p>
          <a:p>
            <a:pPr lvl="1"/>
            <a:r>
              <a:rPr lang="en-US" sz="3200" dirty="0"/>
              <a:t>JUST BE PRESENT FOR A LITTLE WHILE WILL BRING THEM JOY.  </a:t>
            </a:r>
          </a:p>
        </p:txBody>
      </p:sp>
    </p:spTree>
    <p:extLst>
      <p:ext uri="{BB962C8B-B14F-4D97-AF65-F5344CB8AC3E}">
        <p14:creationId xmlns:p14="http://schemas.microsoft.com/office/powerpoint/2010/main" val="2566287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CAEB3-CDEA-F7FF-4240-C3CE3B6ACCC3}"/>
              </a:ext>
            </a:extLst>
          </p:cNvPr>
          <p:cNvSpPr>
            <a:spLocks noGrp="1"/>
          </p:cNvSpPr>
          <p:nvPr>
            <p:ph type="title"/>
          </p:nvPr>
        </p:nvSpPr>
        <p:spPr>
          <a:xfrm>
            <a:off x="838200" y="500062"/>
            <a:ext cx="10515600" cy="1325563"/>
          </a:xfrm>
        </p:spPr>
        <p:txBody>
          <a:bodyPr>
            <a:normAutofit fontScale="90000"/>
          </a:bodyPr>
          <a:lstStyle/>
          <a:p>
            <a:r>
              <a:rPr lang="en-US" b="1" dirty="0">
                <a:latin typeface="+mn-lt"/>
              </a:rPr>
              <a:t>WHY NATIONAL GRANGE AND RURAL HEALTHCARE?</a:t>
            </a:r>
            <a:br>
              <a:rPr lang="en-US" dirty="0"/>
            </a:br>
            <a:endParaRPr lang="en-US" dirty="0"/>
          </a:p>
        </p:txBody>
      </p:sp>
      <p:sp>
        <p:nvSpPr>
          <p:cNvPr id="3" name="Content Placeholder 2">
            <a:extLst>
              <a:ext uri="{FF2B5EF4-FFF2-40B4-BE49-F238E27FC236}">
                <a16:creationId xmlns:a16="http://schemas.microsoft.com/office/drawing/2014/main" id="{5A20778B-6AE9-8CF1-7229-44D50EB22163}"/>
              </a:ext>
            </a:extLst>
          </p:cNvPr>
          <p:cNvSpPr>
            <a:spLocks noGrp="1"/>
          </p:cNvSpPr>
          <p:nvPr>
            <p:ph idx="1"/>
          </p:nvPr>
        </p:nvSpPr>
        <p:spPr>
          <a:xfrm>
            <a:off x="838200" y="1520824"/>
            <a:ext cx="10515600" cy="5208222"/>
          </a:xfrm>
        </p:spPr>
        <p:txBody>
          <a:bodyPr>
            <a:normAutofit lnSpcReduction="10000"/>
          </a:bodyPr>
          <a:lstStyle/>
          <a:p>
            <a:r>
              <a:rPr lang="en-US" sz="3200" dirty="0"/>
              <a:t>There Is a Healthcare Crisis in Rural America</a:t>
            </a:r>
          </a:p>
          <a:p>
            <a:r>
              <a:rPr lang="en-US" sz="3200" dirty="0"/>
              <a:t>Keeping Rural Senior In Their Homes Should Be a Public Health Priority </a:t>
            </a:r>
          </a:p>
          <a:p>
            <a:r>
              <a:rPr lang="en-US" sz="1800" dirty="0">
                <a:solidFill>
                  <a:srgbClr val="1F3864"/>
                </a:solidFill>
                <a:effectLst/>
                <a:latin typeface="Avenir"/>
                <a:ea typeface="Calibri" panose="020F0502020204030204" pitchFamily="34" charset="0"/>
                <a:cs typeface="Calibri" panose="020F0502020204030204" pitchFamily="34" charset="0"/>
              </a:rPr>
              <a:t> </a:t>
            </a:r>
            <a:r>
              <a:rPr lang="en-US" sz="3200" dirty="0"/>
              <a:t>WE ARE A TRUSTED MESSENGER </a:t>
            </a:r>
            <a:r>
              <a:rPr lang="en-US" sz="3200" u="sng" dirty="0"/>
              <a:t>TO</a:t>
            </a:r>
            <a:r>
              <a:rPr lang="en-US" sz="3200" dirty="0"/>
              <a:t> RURAL AMERICA FOR 157 YEARS</a:t>
            </a:r>
          </a:p>
          <a:p>
            <a:r>
              <a:rPr lang="en-US" sz="3200" dirty="0"/>
              <a:t>THE GRANGE IS A VOICE </a:t>
            </a:r>
            <a:r>
              <a:rPr lang="en-US" sz="3200" u="sng" dirty="0"/>
              <a:t>FOR</a:t>
            </a:r>
            <a:r>
              <a:rPr lang="en-US" sz="3200" dirty="0"/>
              <a:t> RURAL AMERICA FOR 157 YEARS. </a:t>
            </a:r>
          </a:p>
          <a:p>
            <a:r>
              <a:rPr lang="en-US" sz="3200" dirty="0"/>
              <a:t>The Grange Can Reach the Unserved and the Underserved Through Our Grassroots Organization</a:t>
            </a:r>
          </a:p>
          <a:p>
            <a:r>
              <a:rPr lang="en-US" sz="3200" dirty="0"/>
              <a:t>Most Folks Desire To Stay In Their Homes As They Age, We Can Help Them Plan For Their Desires – </a:t>
            </a:r>
            <a:r>
              <a:rPr lang="en-US" sz="3200" u="sng" dirty="0"/>
              <a:t>We Help People </a:t>
            </a:r>
          </a:p>
          <a:p>
            <a:endParaRPr lang="en-US" dirty="0"/>
          </a:p>
        </p:txBody>
      </p:sp>
    </p:spTree>
    <p:extLst>
      <p:ext uri="{BB962C8B-B14F-4D97-AF65-F5344CB8AC3E}">
        <p14:creationId xmlns:p14="http://schemas.microsoft.com/office/powerpoint/2010/main" val="80563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12247-6E92-67C8-26EE-528E73E40E0E}"/>
              </a:ext>
            </a:extLst>
          </p:cNvPr>
          <p:cNvSpPr>
            <a:spLocks noGrp="1"/>
          </p:cNvSpPr>
          <p:nvPr>
            <p:ph type="title"/>
          </p:nvPr>
        </p:nvSpPr>
        <p:spPr>
          <a:xfrm>
            <a:off x="838200" y="365126"/>
            <a:ext cx="10515600" cy="683090"/>
          </a:xfrm>
        </p:spPr>
        <p:txBody>
          <a:bodyPr>
            <a:normAutofit/>
          </a:bodyPr>
          <a:lstStyle/>
          <a:p>
            <a:r>
              <a:rPr lang="en-US" sz="4000" b="1" dirty="0">
                <a:latin typeface="+mn-lt"/>
              </a:rPr>
              <a:t>WHY IS THIS IMPORTANT?  HOT TOPIC!!</a:t>
            </a:r>
          </a:p>
        </p:txBody>
      </p:sp>
      <p:sp>
        <p:nvSpPr>
          <p:cNvPr id="3" name="Content Placeholder 2">
            <a:extLst>
              <a:ext uri="{FF2B5EF4-FFF2-40B4-BE49-F238E27FC236}">
                <a16:creationId xmlns:a16="http://schemas.microsoft.com/office/drawing/2014/main" id="{792E954A-B351-61C6-307F-00474F05EA31}"/>
              </a:ext>
            </a:extLst>
          </p:cNvPr>
          <p:cNvSpPr>
            <a:spLocks noGrp="1"/>
          </p:cNvSpPr>
          <p:nvPr>
            <p:ph idx="1"/>
          </p:nvPr>
        </p:nvSpPr>
        <p:spPr>
          <a:xfrm>
            <a:off x="272744" y="1212339"/>
            <a:ext cx="11391718" cy="5809784"/>
          </a:xfrm>
        </p:spPr>
        <p:txBody>
          <a:bodyPr>
            <a:normAutofit/>
          </a:bodyPr>
          <a:lstStyle/>
          <a:p>
            <a:r>
              <a:rPr lang="en-US" sz="4000" dirty="0"/>
              <a:t>97% Of USA Land Is Rural</a:t>
            </a:r>
          </a:p>
          <a:p>
            <a:r>
              <a:rPr lang="en-US" sz="4000" dirty="0"/>
              <a:t>20.3% of Our Population Live in Rural Areas - 1 in 5</a:t>
            </a:r>
          </a:p>
          <a:p>
            <a:r>
              <a:rPr lang="en-US" sz="4000" dirty="0"/>
              <a:t>195 Rural Hospitals Have Closed in Last Two Years</a:t>
            </a:r>
          </a:p>
          <a:p>
            <a:r>
              <a:rPr lang="en-US" sz="4000" dirty="0"/>
              <a:t>28% Rural Homes Lack Access To Broadband Internet</a:t>
            </a:r>
          </a:p>
          <a:p>
            <a:r>
              <a:rPr lang="en-US" sz="4000" dirty="0"/>
              <a:t>64-68% Higher Rural Suicide Than Urban Areas</a:t>
            </a:r>
          </a:p>
          <a:p>
            <a:r>
              <a:rPr lang="en-US" sz="4000" dirty="0"/>
              <a:t>20% Fewer Primary Care Providers Than Urban Areas</a:t>
            </a:r>
          </a:p>
          <a:p>
            <a:r>
              <a:rPr lang="en-US" sz="4000" dirty="0"/>
              <a:t>82.6% of Vermont is Rural =  USAs Most Rural State </a:t>
            </a:r>
          </a:p>
          <a:p>
            <a:pPr marL="0" indent="0">
              <a:buNone/>
            </a:pPr>
            <a:r>
              <a:rPr lang="en-US" sz="3600" b="0" i="0" dirty="0">
                <a:solidFill>
                  <a:srgbClr val="4D5156"/>
                </a:solidFill>
                <a:effectLst/>
                <a:latin typeface="Google Sans"/>
              </a:rPr>
              <a:t>.</a:t>
            </a:r>
            <a:endParaRPr lang="en-US" sz="3600" dirty="0"/>
          </a:p>
          <a:p>
            <a:endParaRPr lang="en-US" dirty="0"/>
          </a:p>
        </p:txBody>
      </p:sp>
    </p:spTree>
    <p:extLst>
      <p:ext uri="{BB962C8B-B14F-4D97-AF65-F5344CB8AC3E}">
        <p14:creationId xmlns:p14="http://schemas.microsoft.com/office/powerpoint/2010/main" val="2383917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46AAC-5C04-5CCF-3FBF-BD4838AEB321}"/>
              </a:ext>
            </a:extLst>
          </p:cNvPr>
          <p:cNvSpPr>
            <a:spLocks noGrp="1"/>
          </p:cNvSpPr>
          <p:nvPr>
            <p:ph type="title"/>
          </p:nvPr>
        </p:nvSpPr>
        <p:spPr>
          <a:xfrm>
            <a:off x="838199" y="257909"/>
            <a:ext cx="10908323" cy="549275"/>
          </a:xfrm>
        </p:spPr>
        <p:txBody>
          <a:bodyPr>
            <a:noAutofit/>
          </a:bodyPr>
          <a:lstStyle/>
          <a:p>
            <a:r>
              <a:rPr lang="en-US" sz="4000" b="1" dirty="0">
                <a:solidFill>
                  <a:srgbClr val="FF0000"/>
                </a:solidFill>
                <a:latin typeface="+mn-lt"/>
              </a:rPr>
              <a:t>WHY GRANGE JUNIORS??? HOW CAN YOU HELP?</a:t>
            </a:r>
          </a:p>
        </p:txBody>
      </p:sp>
      <p:sp>
        <p:nvSpPr>
          <p:cNvPr id="3" name="Content Placeholder 2">
            <a:extLst>
              <a:ext uri="{FF2B5EF4-FFF2-40B4-BE49-F238E27FC236}">
                <a16:creationId xmlns:a16="http://schemas.microsoft.com/office/drawing/2014/main" id="{35B1DB0B-D5B0-CA4A-F8D7-7584AF15E295}"/>
              </a:ext>
            </a:extLst>
          </p:cNvPr>
          <p:cNvSpPr>
            <a:spLocks noGrp="1"/>
          </p:cNvSpPr>
          <p:nvPr>
            <p:ph idx="1"/>
          </p:nvPr>
        </p:nvSpPr>
        <p:spPr>
          <a:xfrm>
            <a:off x="527538" y="915498"/>
            <a:ext cx="11218984" cy="5684593"/>
          </a:xfrm>
        </p:spPr>
        <p:txBody>
          <a:bodyPr>
            <a:normAutofit lnSpcReduction="10000"/>
          </a:bodyPr>
          <a:lstStyle/>
          <a:p>
            <a:r>
              <a:rPr lang="en-US" sz="3600" dirty="0"/>
              <a:t>You all have Grandparents, Aunts and Uncles, older folks you love.</a:t>
            </a:r>
          </a:p>
          <a:p>
            <a:r>
              <a:rPr lang="en-US" sz="3600" dirty="0"/>
              <a:t>Someday you parents will be Seniors</a:t>
            </a:r>
          </a:p>
          <a:p>
            <a:r>
              <a:rPr lang="en-US" sz="3600" dirty="0"/>
              <a:t>Do you know what they want?  Thanksgiving is a good time to chat about this with them.  </a:t>
            </a:r>
          </a:p>
          <a:p>
            <a:pPr lvl="1"/>
            <a:r>
              <a:rPr lang="en-US" sz="3200" dirty="0"/>
              <a:t>Stay in their home?</a:t>
            </a:r>
          </a:p>
          <a:p>
            <a:pPr lvl="1"/>
            <a:r>
              <a:rPr lang="en-US" sz="3200" dirty="0"/>
              <a:t>Go to Assisted Living or Nursing Home?</a:t>
            </a:r>
          </a:p>
          <a:p>
            <a:pPr lvl="1"/>
            <a:r>
              <a:rPr lang="en-US" sz="3200" dirty="0"/>
              <a:t>Live with a family member, who, when?</a:t>
            </a:r>
          </a:p>
          <a:p>
            <a:pPr lvl="1"/>
            <a:r>
              <a:rPr lang="en-US" sz="3200" dirty="0"/>
              <a:t>Live on a Cruise Ship?</a:t>
            </a:r>
          </a:p>
          <a:p>
            <a:pPr lvl="1"/>
            <a:r>
              <a:rPr lang="en-US" sz="3200" dirty="0"/>
              <a:t>Feeding Tube?  Ventilator?   Sustain Live Machines/Drugs?</a:t>
            </a:r>
          </a:p>
          <a:p>
            <a:pPr lvl="1"/>
            <a:r>
              <a:rPr lang="en-US" sz="3200" dirty="0"/>
              <a:t>Or Just be Comfortable and Pain Free</a:t>
            </a:r>
          </a:p>
        </p:txBody>
      </p:sp>
    </p:spTree>
    <p:extLst>
      <p:ext uri="{BB962C8B-B14F-4D97-AF65-F5344CB8AC3E}">
        <p14:creationId xmlns:p14="http://schemas.microsoft.com/office/powerpoint/2010/main" val="1108716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F1B3C-6137-7C25-4BD0-5FA57698DAEE}"/>
              </a:ext>
            </a:extLst>
          </p:cNvPr>
          <p:cNvSpPr>
            <a:spLocks noGrp="1"/>
          </p:cNvSpPr>
          <p:nvPr>
            <p:ph type="title"/>
          </p:nvPr>
        </p:nvSpPr>
        <p:spPr>
          <a:xfrm>
            <a:off x="838200" y="365125"/>
            <a:ext cx="10515600" cy="701675"/>
          </a:xfrm>
        </p:spPr>
        <p:txBody>
          <a:bodyPr>
            <a:normAutofit/>
          </a:bodyPr>
          <a:lstStyle/>
          <a:p>
            <a:r>
              <a:rPr lang="en-US" sz="4000" b="1" dirty="0">
                <a:latin typeface="+mn-lt"/>
              </a:rPr>
              <a:t>EVERY GRANGE IS RECEIVING: </a:t>
            </a:r>
          </a:p>
        </p:txBody>
      </p:sp>
      <p:sp>
        <p:nvSpPr>
          <p:cNvPr id="3" name="Content Placeholder 2">
            <a:extLst>
              <a:ext uri="{FF2B5EF4-FFF2-40B4-BE49-F238E27FC236}">
                <a16:creationId xmlns:a16="http://schemas.microsoft.com/office/drawing/2014/main" id="{A5EE1D2A-54A5-CCCE-1E1D-671E70D85172}"/>
              </a:ext>
            </a:extLst>
          </p:cNvPr>
          <p:cNvSpPr>
            <a:spLocks noGrp="1"/>
          </p:cNvSpPr>
          <p:nvPr>
            <p:ph idx="1"/>
          </p:nvPr>
        </p:nvSpPr>
        <p:spPr>
          <a:xfrm>
            <a:off x="756138" y="1066799"/>
            <a:ext cx="10515600" cy="5697415"/>
          </a:xfrm>
        </p:spPr>
        <p:txBody>
          <a:bodyPr>
            <a:normAutofit/>
          </a:bodyPr>
          <a:lstStyle/>
          <a:p>
            <a:r>
              <a:rPr lang="en-US" dirty="0"/>
              <a:t>USB FLASH DRIVE </a:t>
            </a:r>
          </a:p>
          <a:p>
            <a:pPr lvl="1"/>
            <a:r>
              <a:rPr lang="en-US" dirty="0"/>
              <a:t>WITH ALL PRINTED MATERIALS</a:t>
            </a:r>
          </a:p>
          <a:p>
            <a:pPr lvl="1"/>
            <a:r>
              <a:rPr lang="en-US" dirty="0"/>
              <a:t>VIDEOS</a:t>
            </a:r>
          </a:p>
          <a:p>
            <a:pPr lvl="2"/>
            <a:r>
              <a:rPr lang="en-US" dirty="0"/>
              <a:t>PROMOTIONAL – 23 &amp; 2 MINUTES</a:t>
            </a:r>
          </a:p>
          <a:p>
            <a:pPr lvl="2"/>
            <a:r>
              <a:rPr lang="en-US" dirty="0"/>
              <a:t>LESSONS – 5 (approx. 6 minutes)</a:t>
            </a:r>
          </a:p>
          <a:p>
            <a:pPr lvl="1"/>
            <a:r>
              <a:rPr lang="en-US" dirty="0"/>
              <a:t>PRE-SURGERY GUIDE – QUESTION PROMP LIST</a:t>
            </a:r>
          </a:p>
          <a:p>
            <a:pPr lvl="1"/>
            <a:r>
              <a:rPr lang="en-US" dirty="0"/>
              <a:t>PLANNING FOR MY FUTURE GUIDE</a:t>
            </a:r>
          </a:p>
          <a:p>
            <a:pPr lvl="1"/>
            <a:r>
              <a:rPr lang="en-US" dirty="0"/>
              <a:t>SURVEYS</a:t>
            </a:r>
          </a:p>
          <a:p>
            <a:pPr lvl="1"/>
            <a:r>
              <a:rPr lang="en-US" dirty="0"/>
              <a:t>FLYERS</a:t>
            </a:r>
          </a:p>
          <a:p>
            <a:r>
              <a:rPr lang="en-US" dirty="0"/>
              <a:t>PROGRAM SUMMARY PAGE</a:t>
            </a:r>
          </a:p>
          <a:p>
            <a:r>
              <a:rPr lang="en-US" dirty="0"/>
              <a:t>REPORTING FORM (MAY &amp; OCTOBER)</a:t>
            </a:r>
          </a:p>
          <a:p>
            <a:r>
              <a:rPr lang="en-US" dirty="0"/>
              <a:t>INTRODUCTION LETTER</a:t>
            </a:r>
          </a:p>
          <a:p>
            <a:r>
              <a:rPr lang="en-US" dirty="0"/>
              <a:t>BRIEFING TO THE 2023 NG CONVENTION PRESIDENTS/OFFICERS</a:t>
            </a:r>
          </a:p>
          <a:p>
            <a:endParaRPr lang="en-US" dirty="0"/>
          </a:p>
          <a:p>
            <a:endParaRPr lang="en-US" dirty="0"/>
          </a:p>
          <a:p>
            <a:pPr lvl="1"/>
            <a:endParaRPr lang="en-US" dirty="0"/>
          </a:p>
          <a:p>
            <a:pPr lvl="1"/>
            <a:endParaRPr lang="en-US" dirty="0"/>
          </a:p>
        </p:txBody>
      </p:sp>
    </p:spTree>
    <p:extLst>
      <p:ext uri="{BB962C8B-B14F-4D97-AF65-F5344CB8AC3E}">
        <p14:creationId xmlns:p14="http://schemas.microsoft.com/office/powerpoint/2010/main" val="752409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2779E-C661-641F-4665-AD7F2BB66596}"/>
              </a:ext>
            </a:extLst>
          </p:cNvPr>
          <p:cNvSpPr>
            <a:spLocks noGrp="1"/>
          </p:cNvSpPr>
          <p:nvPr>
            <p:ph type="title"/>
          </p:nvPr>
        </p:nvSpPr>
        <p:spPr>
          <a:xfrm>
            <a:off x="838200" y="166931"/>
            <a:ext cx="10515600" cy="514106"/>
          </a:xfrm>
        </p:spPr>
        <p:txBody>
          <a:bodyPr>
            <a:normAutofit fontScale="90000"/>
          </a:bodyPr>
          <a:lstStyle/>
          <a:p>
            <a:r>
              <a:rPr lang="en-US" sz="3200" b="1" dirty="0">
                <a:solidFill>
                  <a:srgbClr val="FF0000"/>
                </a:solidFill>
                <a:latin typeface="+mn-lt"/>
              </a:rPr>
              <a:t>HOW CAN GRANGE JUNIORS PARTICIPATE??</a:t>
            </a:r>
          </a:p>
        </p:txBody>
      </p:sp>
      <p:sp>
        <p:nvSpPr>
          <p:cNvPr id="3" name="Content Placeholder 2">
            <a:extLst>
              <a:ext uri="{FF2B5EF4-FFF2-40B4-BE49-F238E27FC236}">
                <a16:creationId xmlns:a16="http://schemas.microsoft.com/office/drawing/2014/main" id="{BC80486F-C55B-9775-5B54-656E03CCD041}"/>
              </a:ext>
            </a:extLst>
          </p:cNvPr>
          <p:cNvSpPr>
            <a:spLocks noGrp="1"/>
          </p:cNvSpPr>
          <p:nvPr>
            <p:ph idx="1"/>
          </p:nvPr>
        </p:nvSpPr>
        <p:spPr>
          <a:xfrm>
            <a:off x="838200" y="867508"/>
            <a:ext cx="11131062" cy="5823561"/>
          </a:xfrm>
        </p:spPr>
        <p:txBody>
          <a:bodyPr>
            <a:normAutofit fontScale="85000" lnSpcReduction="20000"/>
          </a:bodyPr>
          <a:lstStyle/>
          <a:p>
            <a:r>
              <a:rPr lang="en-US" sz="3900" dirty="0"/>
              <a:t>Talk about it with your family, grandparents, special elders in your life</a:t>
            </a:r>
          </a:p>
          <a:p>
            <a:r>
              <a:rPr lang="en-US" sz="3900" dirty="0"/>
              <a:t>Encourage elders to complete the “Planning For My Future” Guide </a:t>
            </a:r>
          </a:p>
          <a:p>
            <a:r>
              <a:rPr lang="en-US" sz="3900" dirty="0"/>
              <a:t>Do the Social Media, FB, YouTube, etc. for an Event</a:t>
            </a:r>
          </a:p>
          <a:p>
            <a:r>
              <a:rPr lang="en-US" sz="3900" dirty="0"/>
              <a:t>Take and Post Pictures of Events</a:t>
            </a:r>
          </a:p>
          <a:p>
            <a:r>
              <a:rPr lang="en-US" sz="3900" dirty="0"/>
              <a:t>Do the Program at your Grange or at School or FFA or 4-H Club</a:t>
            </a:r>
          </a:p>
          <a:p>
            <a:r>
              <a:rPr lang="en-US" sz="3900" dirty="0"/>
              <a:t>Think about yourself and what your desires are for your healthcare</a:t>
            </a:r>
          </a:p>
          <a:p>
            <a:r>
              <a:rPr lang="en-US" sz="3900" dirty="0"/>
              <a:t>Give the website to friends, school health teachers, school nurse</a:t>
            </a:r>
          </a:p>
          <a:p>
            <a:r>
              <a:rPr lang="en-US" sz="3900" dirty="0"/>
              <a:t>Hand-out the Guides at Fairs, booths, displays, events</a:t>
            </a:r>
          </a:p>
          <a:p>
            <a:r>
              <a:rPr lang="en-US" sz="3900" dirty="0"/>
              <a:t>Be the person who handles all the video shows</a:t>
            </a:r>
          </a:p>
          <a:p>
            <a:endParaRPr lang="en-US" dirty="0"/>
          </a:p>
        </p:txBody>
      </p:sp>
    </p:spTree>
    <p:extLst>
      <p:ext uri="{BB962C8B-B14F-4D97-AF65-F5344CB8AC3E}">
        <p14:creationId xmlns:p14="http://schemas.microsoft.com/office/powerpoint/2010/main" val="1722913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9E861-E4CF-C46E-DAA2-B8BC0FD63CD0}"/>
              </a:ext>
            </a:extLst>
          </p:cNvPr>
          <p:cNvSpPr>
            <a:spLocks noGrp="1"/>
          </p:cNvSpPr>
          <p:nvPr>
            <p:ph type="title"/>
          </p:nvPr>
        </p:nvSpPr>
        <p:spPr>
          <a:xfrm>
            <a:off x="674077" y="-115521"/>
            <a:ext cx="10515600" cy="1325563"/>
          </a:xfrm>
        </p:spPr>
        <p:txBody>
          <a:bodyPr>
            <a:normAutofit/>
          </a:bodyPr>
          <a:lstStyle/>
          <a:p>
            <a:r>
              <a:rPr lang="en-US" sz="4000" b="1" dirty="0">
                <a:solidFill>
                  <a:srgbClr val="FF0000"/>
                </a:solidFill>
                <a:latin typeface="+mn-lt"/>
              </a:rPr>
              <a:t>SOME OTHER IDEAS FOR JUNIOR GRANGERS</a:t>
            </a:r>
          </a:p>
        </p:txBody>
      </p:sp>
      <p:sp>
        <p:nvSpPr>
          <p:cNvPr id="3" name="Content Placeholder 2">
            <a:extLst>
              <a:ext uri="{FF2B5EF4-FFF2-40B4-BE49-F238E27FC236}">
                <a16:creationId xmlns:a16="http://schemas.microsoft.com/office/drawing/2014/main" id="{3C6D112D-BF81-D2A2-AE7C-8D678873CE20}"/>
              </a:ext>
            </a:extLst>
          </p:cNvPr>
          <p:cNvSpPr>
            <a:spLocks noGrp="1"/>
          </p:cNvSpPr>
          <p:nvPr>
            <p:ph idx="1"/>
          </p:nvPr>
        </p:nvSpPr>
        <p:spPr>
          <a:xfrm>
            <a:off x="674077" y="1031631"/>
            <a:ext cx="10515600" cy="5732583"/>
          </a:xfrm>
        </p:spPr>
        <p:txBody>
          <a:bodyPr>
            <a:normAutofit fontScale="92500"/>
          </a:bodyPr>
          <a:lstStyle/>
          <a:p>
            <a:r>
              <a:rPr lang="en-US" sz="3600" dirty="0"/>
              <a:t>When family member or neighbor is ill or recovering from surgery, you can HELP</a:t>
            </a:r>
          </a:p>
          <a:p>
            <a:pPr lvl="1"/>
            <a:r>
              <a:rPr lang="en-US" sz="3200" dirty="0"/>
              <a:t>Get their Mail Everyday</a:t>
            </a:r>
          </a:p>
          <a:p>
            <a:pPr lvl="1"/>
            <a:r>
              <a:rPr lang="en-US" sz="3200" dirty="0"/>
              <a:t>Walk their dog</a:t>
            </a:r>
          </a:p>
          <a:p>
            <a:pPr lvl="1"/>
            <a:r>
              <a:rPr lang="en-US" sz="3200" dirty="0"/>
              <a:t>Feed all the pets</a:t>
            </a:r>
          </a:p>
          <a:p>
            <a:pPr lvl="1"/>
            <a:r>
              <a:rPr lang="en-US" sz="3200" dirty="0"/>
              <a:t>Shovel the walks and porch, pick up sticks in yard</a:t>
            </a:r>
          </a:p>
          <a:p>
            <a:pPr lvl="1"/>
            <a:r>
              <a:rPr lang="en-US" sz="3200" dirty="0"/>
              <a:t>Carry in the Groceries</a:t>
            </a:r>
          </a:p>
          <a:p>
            <a:pPr lvl="1"/>
            <a:r>
              <a:rPr lang="en-US" sz="3200" dirty="0"/>
              <a:t>Read to them</a:t>
            </a:r>
          </a:p>
          <a:p>
            <a:pPr lvl="1"/>
            <a:r>
              <a:rPr lang="en-US" sz="3200" dirty="0"/>
              <a:t>Tell them About your Day At School, What Project You are Working On</a:t>
            </a:r>
          </a:p>
          <a:p>
            <a:pPr lvl="1"/>
            <a:r>
              <a:rPr lang="en-US" sz="3200" dirty="0"/>
              <a:t>Play your instrument for them, or dance or do a craft together</a:t>
            </a:r>
          </a:p>
          <a:p>
            <a:pPr lvl="1"/>
            <a:r>
              <a:rPr lang="en-US" sz="3200" dirty="0"/>
              <a:t>JUST BE PRESENT FOR A LITTLE WHILE WILL BRING THEM JOY.  </a:t>
            </a:r>
          </a:p>
        </p:txBody>
      </p:sp>
    </p:spTree>
    <p:extLst>
      <p:ext uri="{BB962C8B-B14F-4D97-AF65-F5344CB8AC3E}">
        <p14:creationId xmlns:p14="http://schemas.microsoft.com/office/powerpoint/2010/main" val="3707817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E851F-029B-19E4-BFE7-1C6E4A6B8329}"/>
              </a:ext>
            </a:extLst>
          </p:cNvPr>
          <p:cNvSpPr>
            <a:spLocks noGrp="1"/>
          </p:cNvSpPr>
          <p:nvPr>
            <p:ph type="title"/>
          </p:nvPr>
        </p:nvSpPr>
        <p:spPr>
          <a:xfrm>
            <a:off x="838200" y="365125"/>
            <a:ext cx="10515600" cy="1296407"/>
          </a:xfrm>
        </p:spPr>
        <p:txBody>
          <a:bodyPr>
            <a:normAutofit fontScale="90000"/>
          </a:bodyPr>
          <a:lstStyle/>
          <a:p>
            <a:r>
              <a:rPr lang="en-US" sz="4900" b="1" dirty="0">
                <a:latin typeface="+mn-lt"/>
              </a:rPr>
              <a:t>WEBSITE </a:t>
            </a:r>
            <a:r>
              <a:rPr lang="en-US" b="1" dirty="0">
                <a:latin typeface="+mn-lt"/>
              </a:rPr>
              <a:t>– </a:t>
            </a:r>
            <a:br>
              <a:rPr lang="en-US" b="1" dirty="0">
                <a:latin typeface="+mn-lt"/>
              </a:rPr>
            </a:br>
            <a:br>
              <a:rPr lang="en-US" b="1" dirty="0">
                <a:latin typeface="+mn-lt"/>
              </a:rPr>
            </a:br>
            <a:endParaRPr lang="en-US" b="1" dirty="0">
              <a:latin typeface="+mn-lt"/>
            </a:endParaRPr>
          </a:p>
        </p:txBody>
      </p:sp>
      <p:sp>
        <p:nvSpPr>
          <p:cNvPr id="3" name="Content Placeholder 2">
            <a:extLst>
              <a:ext uri="{FF2B5EF4-FFF2-40B4-BE49-F238E27FC236}">
                <a16:creationId xmlns:a16="http://schemas.microsoft.com/office/drawing/2014/main" id="{1923EBC8-8F08-22CF-AFEA-39C86314DC4E}"/>
              </a:ext>
            </a:extLst>
          </p:cNvPr>
          <p:cNvSpPr>
            <a:spLocks noGrp="1"/>
          </p:cNvSpPr>
          <p:nvPr>
            <p:ph idx="1"/>
          </p:nvPr>
        </p:nvSpPr>
        <p:spPr>
          <a:xfrm>
            <a:off x="746760" y="1382751"/>
            <a:ext cx="10515600" cy="4824692"/>
          </a:xfrm>
        </p:spPr>
        <p:txBody>
          <a:bodyPr>
            <a:normAutofit fontScale="92500"/>
          </a:bodyPr>
          <a:lstStyle/>
          <a:p>
            <a:pPr marL="0" indent="0">
              <a:buNone/>
            </a:pPr>
            <a:r>
              <a:rPr lang="en-US" sz="4800" b="1" dirty="0"/>
              <a:t>WWW</a:t>
            </a:r>
            <a:r>
              <a:rPr lang="en-US" sz="4800" b="1" dirty="0">
                <a:latin typeface="+mn-lt"/>
              </a:rPr>
              <a:t>.SENIORSURGERYGUIDES.COM</a:t>
            </a:r>
            <a:endParaRPr lang="en-US" sz="4800" dirty="0"/>
          </a:p>
          <a:p>
            <a:pPr lvl="1"/>
            <a:endParaRPr lang="en-US" b="1" dirty="0"/>
          </a:p>
          <a:p>
            <a:endParaRPr lang="en-US" dirty="0"/>
          </a:p>
          <a:p>
            <a:pPr marL="0" indent="0">
              <a:buNone/>
            </a:pPr>
            <a:r>
              <a:rPr lang="en-US" sz="6000" dirty="0"/>
              <a:t> SHOW FRONT PAGE + </a:t>
            </a:r>
          </a:p>
          <a:p>
            <a:pPr marL="0" indent="0">
              <a:buNone/>
            </a:pPr>
            <a:r>
              <a:rPr lang="en-US" sz="6000" dirty="0"/>
              <a:t>            FALLS TAB + SHOW LESSON</a:t>
            </a:r>
          </a:p>
          <a:p>
            <a:pPr marL="0" indent="0">
              <a:buNone/>
            </a:pPr>
            <a:r>
              <a:rPr lang="en-US" sz="6000" dirty="0"/>
              <a:t>		 VIDEO TAB</a:t>
            </a:r>
          </a:p>
        </p:txBody>
      </p:sp>
    </p:spTree>
    <p:extLst>
      <p:ext uri="{BB962C8B-B14F-4D97-AF65-F5344CB8AC3E}">
        <p14:creationId xmlns:p14="http://schemas.microsoft.com/office/powerpoint/2010/main" val="24009052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6761</TotalTime>
  <Words>2297</Words>
  <Application>Microsoft Office PowerPoint</Application>
  <PresentationFormat>Widescreen</PresentationFormat>
  <Paragraphs>252</Paragraphs>
  <Slides>28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28</vt:i4>
      </vt:variant>
    </vt:vector>
  </HeadingPairs>
  <TitlesOfParts>
    <vt:vector size="36" baseType="lpstr">
      <vt:lpstr>Arial</vt:lpstr>
      <vt:lpstr>Avenir</vt:lpstr>
      <vt:lpstr>Calibri</vt:lpstr>
      <vt:lpstr>Calibri Light</vt:lpstr>
      <vt:lpstr>Google Sans</vt:lpstr>
      <vt:lpstr>Roboto Slab</vt:lpstr>
      <vt:lpstr>Wingdings</vt:lpstr>
      <vt:lpstr>Office Theme</vt:lpstr>
      <vt:lpstr>Reaching Rural Surgical Seniors (RRSS) Campaign Kick-Off w/JUNIORS 2023 National Grange Convention  THIS PROGRAM WAS FUNDED THROUGH A  PATIENT-CENTERED OUTCOMES RESEARCH INSTITUTE (PCORI) –   EUGENE WASHINGTON – PCORI ENGAGEMENT AWARD (EADI #30051) ward (EADI #30051)This program was partially funded through a Patient-Centered Outcomes Research Institute (PCORI) Eugene Washington PCORI Engagement Award (EADI #30051). The statements in this website are solely the responsibility of the authors and do not necessarily represent the views of the Patient-Centered Outcomes Research Institute (PCORI), its Board of Governors or.</vt:lpstr>
      <vt:lpstr>SHOW TRAILER – 2-MINUTE</vt:lpstr>
      <vt:lpstr>WHY NATIONAL GRANGE AND RURAL HEALTHCARE? </vt:lpstr>
      <vt:lpstr>WHY IS THIS IMPORTANT?  HOT TOPIC!!</vt:lpstr>
      <vt:lpstr>WHY GRANGE JUNIORS??? HOW CAN YOU HELP?</vt:lpstr>
      <vt:lpstr>EVERY GRANGE IS RECEIVING: </vt:lpstr>
      <vt:lpstr>HOW CAN GRANGE JUNIORS PARTICIPATE??</vt:lpstr>
      <vt:lpstr>SOME OTHER IDEAS FOR JUNIOR GRANGERS</vt:lpstr>
      <vt:lpstr>WEBSITE –   </vt:lpstr>
      <vt:lpstr>PowerPoint Presentation</vt:lpstr>
      <vt:lpstr>REACHING RURAL SURGICAL SENIORS - RRSS</vt:lpstr>
      <vt:lpstr>  BACK-UP SLIDES                </vt:lpstr>
      <vt:lpstr>GRANGE PROGRAM TEAM = rrss@grange.org</vt:lpstr>
      <vt:lpstr>GRANGERS IN VIDEOS </vt:lpstr>
      <vt:lpstr>CHALLENGES</vt:lpstr>
      <vt:lpstr>PHYSICIAN CHALLENGES</vt:lpstr>
      <vt:lpstr>HOSPITAL CHALLENGES</vt:lpstr>
      <vt:lpstr>RURAL FOLKS SELF-CHALLENGES</vt:lpstr>
      <vt:lpstr>RESULTS</vt:lpstr>
      <vt:lpstr>SUMMARY OF ENVELOPE</vt:lpstr>
      <vt:lpstr>USB FLASH DRIVE CONTENTS – Printed Materials</vt:lpstr>
      <vt:lpstr>USB FLASH DRIVE CONTENTS – VIDEOS                     WITH SUBTITLES AND WITHOUT SUBTITLES</vt:lpstr>
      <vt:lpstr>CONTRACT INFO</vt:lpstr>
      <vt:lpstr>CONTRACT REQUIREMENTS</vt:lpstr>
      <vt:lpstr>NATIONAL GRANGE TEAM TASKS</vt:lpstr>
      <vt:lpstr>    STATE GRANGE INCENTIVES</vt:lpstr>
      <vt:lpstr>COMMUNITY GRANGES INCENTIVES</vt:lpstr>
      <vt:lpstr>SOME OTHER IDEAS FOR JUNIOR GRANGERS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Reaching Rural Surgical Seniors Campaign Kick-Off 2023 National Grange Convention</dc:title>
  <dc:creator>Joan C Smith</dc:creator>
  <cp:lastModifiedBy>Joan C Smith</cp:lastModifiedBy>
  <cp:revision>4</cp:revision>
  <cp:lastPrinted>2023-11-09T20:58:28Z</cp:lastPrinted>
  <dcterms:created xsi:type="dcterms:W3CDTF">2023-10-30T17:54:29Z</dcterms:created>
  <dcterms:modified xsi:type="dcterms:W3CDTF">2023-11-09T23:41:29Z</dcterms:modified>
</cp:coreProperties>
</file>